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10" r:id="rId1"/>
  </p:sld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Lst>
  <p:sldSz cx="18288000" cy="10287000"/>
  <p:notesSz cx="6858000" cy="9144000"/>
  <p:embeddedFontLst>
    <p:embeddedFont>
      <p:font typeface="Arial Black" panose="020B0A04020102020204" pitchFamily="34" charset="0"/>
      <p:bold r:id="rId26"/>
    </p:embeddedFont>
    <p:embeddedFont>
      <p:font typeface="Canva Sans" panose="020B0604020202020204" charset="0"/>
      <p:regular r:id="rId27"/>
    </p:embeddedFont>
    <p:embeddedFont>
      <p:font typeface="Canva Sans Bold" panose="020B0604020202020204" charset="0"/>
      <p:regular r:id="rId28"/>
    </p:embeddedFont>
    <p:embeddedFont>
      <p:font typeface="Codec Pro ExtraBold" panose="020B0604020202020204" charset="0"/>
      <p:regular r:id="rId29"/>
    </p:embeddedFont>
    <p:embeddedFont>
      <p:font typeface="Open Sauce" panose="020B0604020202020204" charset="0"/>
      <p:regular r:id="rId30"/>
    </p:embeddedFont>
    <p:embeddedFont>
      <p:font typeface="Open Sauce Bold" panose="020B0604020202020204" charset="0"/>
      <p:regular r:id="rId3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2" autoAdjust="0"/>
  </p:normalViewPr>
  <p:slideViewPr>
    <p:cSldViewPr>
      <p:cViewPr varScale="1">
        <p:scale>
          <a:sx n="57" d="100"/>
          <a:sy n="57" d="100"/>
        </p:scale>
        <p:origin x="590"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61635" y="1203448"/>
            <a:ext cx="12955610" cy="4381070"/>
          </a:xfrm>
        </p:spPr>
        <p:txBody>
          <a:bodyPr bIns="0" anchor="b">
            <a:normAutofit/>
          </a:bodyPr>
          <a:lstStyle>
            <a:lvl1pPr algn="ctr">
              <a:defRPr sz="9900"/>
            </a:lvl1pPr>
          </a:lstStyle>
          <a:p>
            <a:r>
              <a:rPr lang="en-US"/>
              <a:t>Click to edit Master title style</a:t>
            </a:r>
            <a:endParaRPr lang="en-US" dirty="0"/>
          </a:p>
        </p:txBody>
      </p:sp>
      <p:sp>
        <p:nvSpPr>
          <p:cNvPr id="3" name="Subtitle 2"/>
          <p:cNvSpPr>
            <a:spLocks noGrp="1"/>
          </p:cNvSpPr>
          <p:nvPr>
            <p:ph type="subTitle" idx="1"/>
          </p:nvPr>
        </p:nvSpPr>
        <p:spPr>
          <a:xfrm>
            <a:off x="2661636" y="5586112"/>
            <a:ext cx="12955608" cy="1466432"/>
          </a:xfrm>
        </p:spPr>
        <p:txBody>
          <a:bodyPr tIns="91440" bIns="91440">
            <a:normAutofit/>
          </a:bodyPr>
          <a:lstStyle>
            <a:lvl1pPr marL="0" indent="0" algn="ctr">
              <a:buNone/>
              <a:defRPr sz="2700" b="0" cap="all" baseline="0">
                <a:solidFill>
                  <a:schemeClr val="tx1"/>
                </a:solidFill>
              </a:defRPr>
            </a:lvl1pPr>
            <a:lvl2pPr marL="685800" indent="0" algn="ctr">
              <a:buNone/>
              <a:defRPr sz="27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9/30/2024</a:t>
            </a:fld>
            <a:endParaRPr lang="en-US"/>
          </a:p>
        </p:txBody>
      </p:sp>
      <p:sp>
        <p:nvSpPr>
          <p:cNvPr id="5" name="Footer Placeholder 4"/>
          <p:cNvSpPr>
            <a:spLocks noGrp="1"/>
          </p:cNvSpPr>
          <p:nvPr>
            <p:ph type="ftr" sz="quarter" idx="11"/>
          </p:nvPr>
        </p:nvSpPr>
        <p:spPr>
          <a:xfrm>
            <a:off x="2177368" y="493961"/>
            <a:ext cx="8440161" cy="463802"/>
          </a:xfrm>
        </p:spPr>
        <p:txBody>
          <a:bodyPr/>
          <a:lstStyle/>
          <a:p>
            <a:endParaRPr lang="en-US"/>
          </a:p>
        </p:txBody>
      </p:sp>
      <p:sp>
        <p:nvSpPr>
          <p:cNvPr id="6" name="Slide Number Placeholder 5"/>
          <p:cNvSpPr>
            <a:spLocks noGrp="1"/>
          </p:cNvSpPr>
          <p:nvPr>
            <p:ph type="sldNum" sz="quarter" idx="12"/>
          </p:nvPr>
        </p:nvSpPr>
        <p:spPr>
          <a:xfrm>
            <a:off x="715252" y="1198460"/>
            <a:ext cx="1216529" cy="755367"/>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57523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17288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690578" y="1198460"/>
            <a:ext cx="2423613" cy="6989834"/>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167008" y="1198460"/>
            <a:ext cx="11277981" cy="69898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87147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16001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61635" y="2634196"/>
            <a:ext cx="12964731" cy="2953511"/>
          </a:xfrm>
        </p:spPr>
        <p:txBody>
          <a:bodyPr anchor="b">
            <a:normAutofit/>
          </a:bodyPr>
          <a:lstStyle>
            <a:lvl1pPr algn="ctr">
              <a:defRPr sz="5400"/>
            </a:lvl1pPr>
          </a:lstStyle>
          <a:p>
            <a:r>
              <a:rPr lang="en-US"/>
              <a:t>Click to edit Master title style</a:t>
            </a:r>
            <a:endParaRPr lang="en-US" dirty="0"/>
          </a:p>
        </p:txBody>
      </p:sp>
      <p:sp>
        <p:nvSpPr>
          <p:cNvPr id="3" name="Text Placeholder 2"/>
          <p:cNvSpPr>
            <a:spLocks noGrp="1"/>
          </p:cNvSpPr>
          <p:nvPr>
            <p:ph type="body" idx="1"/>
          </p:nvPr>
        </p:nvSpPr>
        <p:spPr>
          <a:xfrm>
            <a:off x="2661635" y="5587706"/>
            <a:ext cx="12964731" cy="1640981"/>
          </a:xfrm>
        </p:spPr>
        <p:txBody>
          <a:bodyPr tIns="91440">
            <a:normAutofit/>
          </a:bodyPr>
          <a:lstStyle>
            <a:lvl1pPr marL="0" indent="0" algn="ctr">
              <a:buNone/>
              <a:defRPr sz="2700">
                <a:solidFill>
                  <a:schemeClr val="tx1"/>
                </a:solidFill>
              </a:defRPr>
            </a:lvl1pPr>
            <a:lvl2pPr marL="685800" indent="0">
              <a:buNone/>
              <a:defRPr sz="27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46273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73826" y="1207334"/>
            <a:ext cx="13940366" cy="158895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170997" y="3016318"/>
            <a:ext cx="6732981" cy="51728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381210" y="3026015"/>
            <a:ext cx="6732981" cy="5162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9/30/2024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07966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70787" y="1206245"/>
            <a:ext cx="13943405" cy="1584479"/>
          </a:xfrm>
        </p:spPr>
        <p:txBody>
          <a:bodyPr/>
          <a:lstStyle/>
          <a:p>
            <a:r>
              <a:rPr lang="en-US"/>
              <a:t>Click to edit Master title style</a:t>
            </a:r>
            <a:endParaRPr lang="en-US" dirty="0"/>
          </a:p>
        </p:txBody>
      </p:sp>
      <p:sp>
        <p:nvSpPr>
          <p:cNvPr id="3" name="Text Placeholder 2"/>
          <p:cNvSpPr>
            <a:spLocks noGrp="1"/>
          </p:cNvSpPr>
          <p:nvPr>
            <p:ph type="body" idx="1"/>
          </p:nvPr>
        </p:nvSpPr>
        <p:spPr>
          <a:xfrm>
            <a:off x="2170787" y="3029324"/>
            <a:ext cx="6733191" cy="1202915"/>
          </a:xfrm>
        </p:spPr>
        <p:txBody>
          <a:bodyPr anchor="b">
            <a:normAutofit/>
          </a:bodyPr>
          <a:lstStyle>
            <a:lvl1pPr marL="0" indent="0">
              <a:lnSpc>
                <a:spcPct val="100000"/>
              </a:lnSpc>
              <a:buNone/>
              <a:defRPr sz="3300" b="0" cap="all" baseline="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2170787" y="4236404"/>
            <a:ext cx="6733191" cy="39666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384038" y="3034505"/>
            <a:ext cx="6733191" cy="1203356"/>
          </a:xfrm>
        </p:spPr>
        <p:txBody>
          <a:bodyPr anchor="b">
            <a:normAutofit/>
          </a:bodyPr>
          <a:lstStyle>
            <a:lvl1pPr marL="0" indent="0">
              <a:lnSpc>
                <a:spcPct val="100000"/>
              </a:lnSpc>
              <a:buNone/>
              <a:defRPr sz="3300" b="0" cap="all" baseline="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384038" y="4232237"/>
            <a:ext cx="6733191" cy="39560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9/30/2024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96209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9/30/2024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17041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4597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67007" y="1198460"/>
            <a:ext cx="4442951" cy="3609777"/>
          </a:xfrm>
        </p:spPr>
        <p:txBody>
          <a:bodyPr anchor="b">
            <a:normAutofit/>
          </a:bodyPr>
          <a:lstStyle>
            <a:lvl1pPr algn="l">
              <a:defRPr sz="3600"/>
            </a:lvl1pPr>
          </a:lstStyle>
          <a:p>
            <a:r>
              <a:rPr lang="en-US"/>
              <a:t>Click to edit Master title style</a:t>
            </a:r>
            <a:endParaRPr lang="en-US" dirty="0"/>
          </a:p>
        </p:txBody>
      </p:sp>
      <p:sp>
        <p:nvSpPr>
          <p:cNvPr id="3" name="Content Placeholder 2"/>
          <p:cNvSpPr>
            <a:spLocks noGrp="1"/>
          </p:cNvSpPr>
          <p:nvPr>
            <p:ph idx="1"/>
          </p:nvPr>
        </p:nvSpPr>
        <p:spPr>
          <a:xfrm>
            <a:off x="7095486" y="1198461"/>
            <a:ext cx="9018705" cy="6988239"/>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167007" y="4808237"/>
            <a:ext cx="4442951" cy="3372272"/>
          </a:xfrm>
        </p:spPr>
        <p:txBody>
          <a:bodyPr/>
          <a:lstStyle>
            <a:lvl1pPr marL="0" indent="0" algn="l">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97140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11216081" y="723256"/>
            <a:ext cx="6111800" cy="7723652"/>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2176809" y="1694269"/>
            <a:ext cx="8298492" cy="2883449"/>
          </a:xfrm>
        </p:spPr>
        <p:txBody>
          <a:bodyPr anchor="b">
            <a:normAutofit/>
          </a:bodyPr>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2186584" y="1683814"/>
            <a:ext cx="4186757" cy="5799491"/>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4800" dirty="0"/>
            </a:lvl1pPr>
          </a:lstStyle>
          <a:p>
            <a:pPr lvl="0" algn="ctr"/>
            <a:r>
              <a:rPr lang="en-US"/>
              <a:t>Click icon to add picture</a:t>
            </a:r>
            <a:endParaRPr lang="en-US" dirty="0"/>
          </a:p>
        </p:txBody>
      </p:sp>
      <p:sp>
        <p:nvSpPr>
          <p:cNvPr id="4" name="Text Placeholder 3"/>
          <p:cNvSpPr>
            <a:spLocks noGrp="1"/>
          </p:cNvSpPr>
          <p:nvPr>
            <p:ph type="body" sz="half" idx="2"/>
          </p:nvPr>
        </p:nvSpPr>
        <p:spPr>
          <a:xfrm>
            <a:off x="2175494" y="4589400"/>
            <a:ext cx="8286606" cy="3135201"/>
          </a:xfrm>
        </p:spPr>
        <p:txBody>
          <a:bodyPr>
            <a:normAutofit/>
          </a:bodyPr>
          <a:lstStyle>
            <a:lvl1pPr marL="0" indent="0" algn="ctr">
              <a:buNone/>
              <a:defRPr sz="27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a:xfrm>
            <a:off x="2171074" y="8204785"/>
            <a:ext cx="8291027" cy="480185"/>
          </a:xfrm>
        </p:spPr>
        <p:txBody>
          <a:bodyPr/>
          <a:lstStyle>
            <a:lvl1pPr algn="l">
              <a:defRPr/>
            </a:lvl1pPr>
          </a:lstStyle>
          <a:p>
            <a:fld id="{1D8BD707-D9CF-40AE-B4C6-C98DA3205C09}" type="datetimeFigureOut">
              <a:rPr lang="en-US" smtClean="0"/>
              <a:pPr/>
              <a:t>9/30/2024</a:t>
            </a:fld>
            <a:endParaRPr lang="en-US"/>
          </a:p>
        </p:txBody>
      </p:sp>
      <p:sp>
        <p:nvSpPr>
          <p:cNvPr id="6" name="Footer Placeholder 5"/>
          <p:cNvSpPr>
            <a:spLocks noGrp="1"/>
          </p:cNvSpPr>
          <p:nvPr>
            <p:ph type="ftr" sz="quarter" idx="11"/>
          </p:nvPr>
        </p:nvSpPr>
        <p:spPr>
          <a:xfrm>
            <a:off x="2171073" y="477961"/>
            <a:ext cx="8311506" cy="481397"/>
          </a:xfrm>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33047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77369" y="1206779"/>
            <a:ext cx="13936823" cy="157385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177369" y="3023599"/>
            <a:ext cx="13936823" cy="5175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863119" y="495555"/>
            <a:ext cx="5251073" cy="463802"/>
          </a:xfrm>
          <a:prstGeom prst="rect">
            <a:avLst/>
          </a:prstGeom>
        </p:spPr>
        <p:txBody>
          <a:bodyPr vert="horz" lIns="91440" tIns="45720" rIns="91440" bIns="45720" rtlCol="0" anchor="ctr"/>
          <a:lstStyle>
            <a:lvl1pPr algn="r">
              <a:defRPr sz="1500">
                <a:solidFill>
                  <a:schemeClr val="tx1">
                    <a:tint val="75000"/>
                  </a:schemeClr>
                </a:solidFill>
              </a:defRPr>
            </a:lvl1pPr>
          </a:lstStyle>
          <a:p>
            <a:fld id="{1D8BD707-D9CF-40AE-B4C6-C98DA3205C09}" type="datetimeFigureOut">
              <a:rPr lang="en-US" smtClean="0"/>
              <a:pPr/>
              <a:t>9/30/2024</a:t>
            </a:fld>
            <a:endParaRPr lang="en-US"/>
          </a:p>
        </p:txBody>
      </p:sp>
      <p:sp>
        <p:nvSpPr>
          <p:cNvPr id="5" name="Footer Placeholder 4"/>
          <p:cNvSpPr>
            <a:spLocks noGrp="1"/>
          </p:cNvSpPr>
          <p:nvPr>
            <p:ph type="ftr" sz="quarter" idx="3"/>
          </p:nvPr>
        </p:nvSpPr>
        <p:spPr>
          <a:xfrm>
            <a:off x="2177368" y="493961"/>
            <a:ext cx="8440161" cy="463802"/>
          </a:xfrm>
          <a:prstGeom prst="rect">
            <a:avLst/>
          </a:prstGeom>
        </p:spPr>
        <p:txBody>
          <a:bodyPr vert="horz" lIns="91440" tIns="45720" rIns="91440" bIns="45720" rtlCol="0" anchor="ctr"/>
          <a:lstStyle>
            <a:lvl1pPr algn="l">
              <a:defRPr sz="15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20091" y="1198460"/>
            <a:ext cx="1216529" cy="755367"/>
          </a:xfrm>
          <a:prstGeom prst="rect">
            <a:avLst/>
          </a:prstGeom>
        </p:spPr>
        <p:txBody>
          <a:bodyPr vert="horz" lIns="91440" tIns="45720" rIns="91440" bIns="45720" rtlCol="0" anchor="t"/>
          <a:lstStyle>
            <a:lvl1pPr algn="r">
              <a:defRPr sz="4200">
                <a:solidFill>
                  <a:schemeClr val="accent1"/>
                </a:solidFill>
              </a:defRPr>
            </a:lvl1pPr>
          </a:lstStyle>
          <a:p>
            <a:fld id="{B6F15528-21DE-4FAA-801E-634DDDAF4B2B}" type="slidenum">
              <a:rPr lang="en-US" smtClean="0"/>
              <a:pPr/>
              <a:t>‹#›</a:t>
            </a:fld>
            <a:endParaRPr lang="en-US"/>
          </a:p>
        </p:txBody>
      </p:sp>
      <p:sp>
        <p:nvSpPr>
          <p:cNvPr id="9" name="Rectangle 8"/>
          <p:cNvSpPr/>
          <p:nvPr/>
        </p:nvSpPr>
        <p:spPr>
          <a:xfrm>
            <a:off x="0" y="5433437"/>
            <a:ext cx="18288000" cy="3758976"/>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9194007"/>
            <a:ext cx="18288000" cy="1114425"/>
          </a:xfrm>
          <a:prstGeom prst="rect">
            <a:avLst/>
          </a:prstGeom>
        </p:spPr>
      </p:pic>
      <p:cxnSp>
        <p:nvCxnSpPr>
          <p:cNvPr id="12" name="Straight Connector 11"/>
          <p:cNvCxnSpPr/>
          <p:nvPr/>
        </p:nvCxnSpPr>
        <p:spPr>
          <a:xfrm>
            <a:off x="0" y="9207213"/>
            <a:ext cx="18288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900664"/>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txStyles>
    <p:titleStyle>
      <a:lvl1pPr algn="ctr" defTabSz="1371600" rtl="0" eaLnBrk="1" latinLnBrk="0" hangingPunct="1">
        <a:lnSpc>
          <a:spcPct val="90000"/>
        </a:lnSpc>
        <a:spcBef>
          <a:spcPct val="0"/>
        </a:spcBef>
        <a:buNone/>
        <a:defRPr sz="4800" b="0" i="0" kern="1200" cap="all">
          <a:solidFill>
            <a:schemeClr val="accent1"/>
          </a:solidFill>
          <a:effectLst/>
          <a:latin typeface="+mj-lt"/>
          <a:ea typeface="+mj-ea"/>
          <a:cs typeface="+mj-cs"/>
        </a:defRPr>
      </a:lvl1pPr>
    </p:titleStyle>
    <p:bodyStyle>
      <a:lvl1pPr marL="342900" indent="-342900" algn="l" defTabSz="1371600" rtl="0" eaLnBrk="1" latinLnBrk="0" hangingPunct="1">
        <a:lnSpc>
          <a:spcPct val="120000"/>
        </a:lnSpc>
        <a:spcBef>
          <a:spcPts val="1500"/>
        </a:spcBef>
        <a:buClr>
          <a:schemeClr val="accent1"/>
        </a:buClr>
        <a:buSzPct val="100000"/>
        <a:buFont typeface="Arial" panose="020B0604020202020204" pitchFamily="34" charset="0"/>
        <a:buChar char="•"/>
        <a:defRPr sz="3000" kern="1200">
          <a:solidFill>
            <a:schemeClr val="tx1"/>
          </a:solidFill>
          <a:effectLst/>
          <a:latin typeface="+mn-lt"/>
          <a:ea typeface="+mn-ea"/>
          <a:cs typeface="+mn-cs"/>
        </a:defRPr>
      </a:lvl1pPr>
      <a:lvl2pPr marL="10287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2700" kern="1200" cap="none" baseline="0">
          <a:solidFill>
            <a:schemeClr val="tx1"/>
          </a:solidFill>
          <a:effectLst/>
          <a:latin typeface="+mn-lt"/>
          <a:ea typeface="+mn-ea"/>
          <a:cs typeface="+mn-cs"/>
        </a:defRPr>
      </a:lvl2pPr>
      <a:lvl3pPr marL="17145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2400" kern="1200">
          <a:solidFill>
            <a:schemeClr val="tx1"/>
          </a:solidFill>
          <a:effectLst/>
          <a:latin typeface="+mn-lt"/>
          <a:ea typeface="+mn-ea"/>
          <a:cs typeface="+mn-cs"/>
        </a:defRPr>
      </a:lvl3pPr>
      <a:lvl4pPr marL="24003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2100" kern="1200" cap="none" baseline="0">
          <a:solidFill>
            <a:schemeClr val="tx1"/>
          </a:solidFill>
          <a:effectLst/>
          <a:latin typeface="+mn-lt"/>
          <a:ea typeface="+mn-ea"/>
          <a:cs typeface="+mn-cs"/>
        </a:defRPr>
      </a:lvl4pPr>
      <a:lvl5pPr marL="30861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5pPr>
      <a:lvl6pPr marL="37719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6pPr>
      <a:lvl7pPr marL="44577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7pPr>
      <a:lvl8pPr marL="51435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baseline="0">
          <a:solidFill>
            <a:schemeClr val="tx1"/>
          </a:solidFill>
          <a:effectLst/>
          <a:latin typeface="+mn-lt"/>
          <a:ea typeface="+mn-ea"/>
          <a:cs typeface="+mn-cs"/>
        </a:defRPr>
      </a:lvl8pPr>
      <a:lvl9pPr marL="58293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baseline="0">
          <a:solidFill>
            <a:schemeClr val="tx1"/>
          </a:solidFill>
          <a:effectLst/>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201900" y="1"/>
            <a:ext cx="3086100" cy="10287000"/>
            <a:chOff x="0" y="0"/>
            <a:chExt cx="812800" cy="2976105"/>
          </a:xfrm>
        </p:grpSpPr>
        <p:sp>
          <p:nvSpPr>
            <p:cNvPr id="3" name="Freeform 3"/>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4" name="TextBox 4"/>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1425063" y="0"/>
            <a:ext cx="3086100" cy="10287000"/>
            <a:chOff x="0" y="0"/>
            <a:chExt cx="812800" cy="2976105"/>
          </a:xfrm>
        </p:grpSpPr>
        <p:sp>
          <p:nvSpPr>
            <p:cNvPr id="7" name="Freeform 7"/>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8" name="TextBox 8"/>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sp>
        <p:nvSpPr>
          <p:cNvPr id="12" name="Freeform 12"/>
          <p:cNvSpPr/>
          <p:nvPr/>
        </p:nvSpPr>
        <p:spPr>
          <a:xfrm>
            <a:off x="-1182939" y="278764"/>
            <a:ext cx="2601851" cy="2274368"/>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3"/>
          <p:cNvSpPr txBox="1"/>
          <p:nvPr/>
        </p:nvSpPr>
        <p:spPr>
          <a:xfrm>
            <a:off x="1722071" y="393064"/>
            <a:ext cx="13095767" cy="6395297"/>
          </a:xfrm>
          <a:prstGeom prst="rect">
            <a:avLst/>
          </a:prstGeom>
        </p:spPr>
        <p:txBody>
          <a:bodyPr lIns="0" tIns="0" rIns="0" bIns="0" rtlCol="0" anchor="t">
            <a:spAutoFit/>
          </a:bodyPr>
          <a:lstStyle/>
          <a:p>
            <a:pPr algn="ctr">
              <a:lnSpc>
                <a:spcPts val="6630"/>
              </a:lnSpc>
            </a:pPr>
            <a:r>
              <a:rPr lang="en-US" sz="6907" dirty="0">
                <a:solidFill>
                  <a:srgbClr val="000000"/>
                </a:solidFill>
                <a:latin typeface="Codec Pro ExtraBold"/>
                <a:ea typeface="Codec Pro ExtraBold"/>
                <a:cs typeface="Codec Pro ExtraBold"/>
                <a:sym typeface="Codec Pro ExtraBold"/>
              </a:rPr>
              <a:t>PROFESSIONAL ETHICS</a:t>
            </a:r>
          </a:p>
          <a:p>
            <a:pPr algn="l">
              <a:lnSpc>
                <a:spcPts val="6630"/>
              </a:lnSpc>
            </a:pPr>
            <a:endParaRPr lang="en-US" sz="6907" dirty="0">
              <a:solidFill>
                <a:srgbClr val="000000"/>
              </a:solidFill>
              <a:latin typeface="Codec Pro ExtraBold"/>
              <a:ea typeface="Codec Pro ExtraBold"/>
              <a:cs typeface="Codec Pro ExtraBold"/>
              <a:sym typeface="Codec Pro ExtraBold"/>
            </a:endParaRPr>
          </a:p>
          <a:p>
            <a:pPr algn="l">
              <a:lnSpc>
                <a:spcPts val="6630"/>
              </a:lnSpc>
            </a:pPr>
            <a:r>
              <a:rPr lang="en-US" sz="6907" dirty="0">
                <a:solidFill>
                  <a:srgbClr val="000000"/>
                </a:solidFill>
                <a:latin typeface="Codec Pro ExtraBold"/>
                <a:ea typeface="Codec Pro ExtraBold"/>
                <a:cs typeface="Codec Pro ExtraBold"/>
                <a:sym typeface="Codec Pro ExtraBold"/>
              </a:rPr>
              <a:t>TOPIC:-</a:t>
            </a:r>
          </a:p>
          <a:p>
            <a:pPr algn="ctr">
              <a:lnSpc>
                <a:spcPts val="6630"/>
              </a:lnSpc>
            </a:pPr>
            <a:r>
              <a:rPr lang="en-US" sz="6907" dirty="0">
                <a:solidFill>
                  <a:srgbClr val="004AAD"/>
                </a:solidFill>
                <a:latin typeface="Codec Pro ExtraBold"/>
                <a:ea typeface="Codec Pro ExtraBold"/>
                <a:cs typeface="Codec Pro ExtraBold"/>
                <a:sym typeface="Codec Pro ExtraBold"/>
              </a:rPr>
              <a:t>GENDER DISCRIMINATION SEXUAL HARASSMENT AND ENVIRONMENTAL ETHICS</a:t>
            </a:r>
          </a:p>
          <a:p>
            <a:pPr algn="l">
              <a:lnSpc>
                <a:spcPts val="9222"/>
              </a:lnSpc>
            </a:pPr>
            <a:endParaRPr lang="en-US" sz="6907" dirty="0">
              <a:solidFill>
                <a:srgbClr val="004AAD"/>
              </a:solidFill>
              <a:latin typeface="Codec Pro ExtraBold"/>
              <a:ea typeface="Codec Pro ExtraBold"/>
              <a:cs typeface="Codec Pro ExtraBold"/>
              <a:sym typeface="Codec Pro ExtraBold"/>
            </a:endParaRPr>
          </a:p>
        </p:txBody>
      </p:sp>
      <p:sp>
        <p:nvSpPr>
          <p:cNvPr id="14" name="TextBox 14"/>
          <p:cNvSpPr txBox="1"/>
          <p:nvPr/>
        </p:nvSpPr>
        <p:spPr>
          <a:xfrm>
            <a:off x="1916701" y="5850705"/>
            <a:ext cx="13658850" cy="2601060"/>
          </a:xfrm>
          <a:prstGeom prst="rect">
            <a:avLst/>
          </a:prstGeom>
        </p:spPr>
        <p:txBody>
          <a:bodyPr lIns="0" tIns="0" rIns="0" bIns="0" rtlCol="0" anchor="t">
            <a:spAutoFit/>
          </a:bodyPr>
          <a:lstStyle/>
          <a:p>
            <a:pPr algn="just">
              <a:lnSpc>
                <a:spcPts val="7009"/>
              </a:lnSpc>
            </a:pPr>
            <a:r>
              <a:rPr lang="en-US" sz="5392" dirty="0">
                <a:solidFill>
                  <a:srgbClr val="000000"/>
                </a:solidFill>
                <a:latin typeface="Open Sauce"/>
                <a:ea typeface="Open Sauce"/>
                <a:cs typeface="Open Sauce"/>
                <a:sym typeface="Open Sauce"/>
              </a:rPr>
              <a:t>GROUP MEMBERS:-</a:t>
            </a:r>
          </a:p>
          <a:p>
            <a:pPr algn="just">
              <a:lnSpc>
                <a:spcPts val="4539"/>
              </a:lnSpc>
            </a:pPr>
            <a:r>
              <a:rPr lang="en-US" sz="3492" dirty="0">
                <a:solidFill>
                  <a:srgbClr val="000000"/>
                </a:solidFill>
                <a:latin typeface="Open Sauce"/>
                <a:ea typeface="Open Sauce"/>
                <a:cs typeface="Open Sauce"/>
                <a:sym typeface="Open Sauce"/>
              </a:rPr>
              <a:t>MUHAMMAD ASHIR IQBAL(ROLL NO :-AI-039)</a:t>
            </a:r>
          </a:p>
          <a:p>
            <a:pPr algn="just">
              <a:lnSpc>
                <a:spcPts val="4539"/>
              </a:lnSpc>
            </a:pPr>
            <a:r>
              <a:rPr lang="en-US" sz="3492" dirty="0">
                <a:solidFill>
                  <a:srgbClr val="000000"/>
                </a:solidFill>
                <a:latin typeface="Open Sauce"/>
                <a:ea typeface="Open Sauce"/>
                <a:cs typeface="Open Sauce"/>
                <a:sym typeface="Open Sauce"/>
              </a:rPr>
              <a:t>ABDUL AAKHIR SAIF ULLAH(ROLL NO :- AI-041)</a:t>
            </a:r>
          </a:p>
          <a:p>
            <a:pPr algn="just">
              <a:lnSpc>
                <a:spcPts val="4539"/>
              </a:lnSpc>
              <a:spcBef>
                <a:spcPct val="0"/>
              </a:spcBef>
            </a:pPr>
            <a:r>
              <a:rPr lang="en-US" sz="3492" dirty="0">
                <a:solidFill>
                  <a:srgbClr val="000000"/>
                </a:solidFill>
                <a:latin typeface="Open Sauce"/>
                <a:ea typeface="Open Sauce"/>
                <a:cs typeface="Open Sauce"/>
                <a:sym typeface="Open Sauce"/>
              </a:rPr>
              <a:t>SAEED AHMED(ROLL NO :- AI-038)</a:t>
            </a:r>
          </a:p>
        </p:txBody>
      </p:sp>
      <p:sp>
        <p:nvSpPr>
          <p:cNvPr id="15" name="Freeform 12">
            <a:extLst>
              <a:ext uri="{FF2B5EF4-FFF2-40B4-BE49-F238E27FC236}">
                <a16:creationId xmlns:a16="http://schemas.microsoft.com/office/drawing/2014/main" id="{489FF494-6660-4D51-BCFD-E61F24D21287}"/>
              </a:ext>
            </a:extLst>
          </p:cNvPr>
          <p:cNvSpPr/>
          <p:nvPr/>
        </p:nvSpPr>
        <p:spPr>
          <a:xfrm>
            <a:off x="11658600" y="5651177"/>
            <a:ext cx="2601851" cy="2274368"/>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 calcmode="lin" valueType="num">
                                      <p:cBhvr additive="base">
                                        <p:cTn id="13"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3">
                                            <p:txEl>
                                              <p:pRg st="3" end="3"/>
                                            </p:txEl>
                                          </p:spTgt>
                                        </p:tgtEl>
                                        <p:attrNameLst>
                                          <p:attrName>style.visibility</p:attrName>
                                        </p:attrNameLst>
                                      </p:cBhvr>
                                      <p:to>
                                        <p:strVal val="visible"/>
                                      </p:to>
                                    </p:set>
                                    <p:anim calcmode="lin" valueType="num">
                                      <p:cBhvr additive="base">
                                        <p:cTn id="17"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4">
                                            <p:txEl>
                                              <p:pRg st="0" end="0"/>
                                            </p:txEl>
                                          </p:spTgt>
                                        </p:tgtEl>
                                        <p:attrNameLst>
                                          <p:attrName>style.visibility</p:attrName>
                                        </p:attrNameLst>
                                      </p:cBhvr>
                                      <p:to>
                                        <p:strVal val="visible"/>
                                      </p:to>
                                    </p:set>
                                    <p:anim calcmode="lin" valueType="num">
                                      <p:cBhvr additive="base">
                                        <p:cTn id="23"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4">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4">
                                            <p:txEl>
                                              <p:pRg st="1" end="1"/>
                                            </p:txEl>
                                          </p:spTgt>
                                        </p:tgtEl>
                                        <p:attrNameLst>
                                          <p:attrName>style.visibility</p:attrName>
                                        </p:attrNameLst>
                                      </p:cBhvr>
                                      <p:to>
                                        <p:strVal val="visible"/>
                                      </p:to>
                                    </p:set>
                                    <p:anim calcmode="lin" valueType="num">
                                      <p:cBhvr additive="base">
                                        <p:cTn id="27"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4">
                                            <p:txEl>
                                              <p:pRg st="1" end="1"/>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4">
                                            <p:txEl>
                                              <p:pRg st="2" end="2"/>
                                            </p:txEl>
                                          </p:spTgt>
                                        </p:tgtEl>
                                        <p:attrNameLst>
                                          <p:attrName>style.visibility</p:attrName>
                                        </p:attrNameLst>
                                      </p:cBhvr>
                                      <p:to>
                                        <p:strVal val="visible"/>
                                      </p:to>
                                    </p:set>
                                    <p:anim calcmode="lin" valueType="num">
                                      <p:cBhvr additive="base">
                                        <p:cTn id="31" dur="500" fill="hold"/>
                                        <p:tgtEl>
                                          <p:spTgt spid="14">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4">
                                            <p:txEl>
                                              <p:pRg st="2" end="2"/>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4">
                                            <p:txEl>
                                              <p:pRg st="3" end="3"/>
                                            </p:txEl>
                                          </p:spTgt>
                                        </p:tgtEl>
                                        <p:attrNameLst>
                                          <p:attrName>style.visibility</p:attrName>
                                        </p:attrNameLst>
                                      </p:cBhvr>
                                      <p:to>
                                        <p:strVal val="visible"/>
                                      </p:to>
                                    </p:set>
                                    <p:anim calcmode="lin" valueType="num">
                                      <p:cBhvr additive="base">
                                        <p:cTn id="35" dur="500" fill="hold"/>
                                        <p:tgtEl>
                                          <p:spTgt spid="14">
                                            <p:txEl>
                                              <p:pRg st="3" end="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1028700" y="933450"/>
            <a:ext cx="16230600" cy="887095"/>
          </a:xfrm>
          <a:prstGeom prst="rect">
            <a:avLst/>
          </a:prstGeom>
        </p:spPr>
        <p:txBody>
          <a:bodyPr lIns="0" tIns="0" rIns="0" bIns="0" rtlCol="0" anchor="t">
            <a:spAutoFit/>
          </a:bodyPr>
          <a:lstStyle/>
          <a:p>
            <a:pPr algn="l">
              <a:lnSpc>
                <a:spcPts val="7279"/>
              </a:lnSpc>
            </a:pPr>
            <a:r>
              <a:rPr lang="en-US" sz="5199" b="1" dirty="0">
                <a:solidFill>
                  <a:srgbClr val="000000"/>
                </a:solidFill>
                <a:latin typeface="Canva Sans Bold"/>
                <a:ea typeface="Canva Sans Bold"/>
                <a:cs typeface="Canva Sans Bold"/>
                <a:sym typeface="Canva Sans Bold"/>
              </a:rPr>
              <a:t>       1.4.3 Asian Religions :-</a:t>
            </a:r>
          </a:p>
        </p:txBody>
      </p:sp>
      <p:sp>
        <p:nvSpPr>
          <p:cNvPr id="11" name="TextBox 11"/>
          <p:cNvSpPr txBox="1"/>
          <p:nvPr/>
        </p:nvSpPr>
        <p:spPr>
          <a:xfrm>
            <a:off x="1028700" y="2266546"/>
            <a:ext cx="16230600" cy="1805302"/>
          </a:xfrm>
          <a:prstGeom prst="rect">
            <a:avLst/>
          </a:prstGeom>
        </p:spPr>
        <p:txBody>
          <a:bodyPr lIns="0" tIns="0" rIns="0" bIns="0" rtlCol="0" anchor="t">
            <a:spAutoFit/>
          </a:bodyPr>
          <a:lstStyle/>
          <a:p>
            <a:pPr algn="just">
              <a:lnSpc>
                <a:spcPts val="4759"/>
              </a:lnSpc>
            </a:pPr>
            <a:r>
              <a:rPr lang="en-US" sz="3399" dirty="0">
                <a:solidFill>
                  <a:schemeClr val="accent5">
                    <a:lumMod val="75000"/>
                  </a:schemeClr>
                </a:solidFill>
                <a:latin typeface="Canva Sans"/>
                <a:ea typeface="Canva Sans"/>
                <a:cs typeface="Canva Sans"/>
                <a:sym typeface="Canva Sans"/>
              </a:rPr>
              <a:t>Emphasize balance and unity, advocating for mutual respect between genders. In these traditions, harmony in society is achieved through recognizing the value of all individuals, regardless of gender.</a:t>
            </a:r>
          </a:p>
        </p:txBody>
      </p:sp>
      <p:sp>
        <p:nvSpPr>
          <p:cNvPr id="12" name="TextBox 12"/>
          <p:cNvSpPr txBox="1"/>
          <p:nvPr/>
        </p:nvSpPr>
        <p:spPr>
          <a:xfrm>
            <a:off x="1028700" y="5098024"/>
            <a:ext cx="10858500" cy="874214"/>
          </a:xfrm>
          <a:prstGeom prst="rect">
            <a:avLst/>
          </a:prstGeom>
        </p:spPr>
        <p:txBody>
          <a:bodyPr wrap="square" lIns="0" tIns="0" rIns="0" bIns="0" rtlCol="0" anchor="t">
            <a:spAutoFit/>
          </a:bodyPr>
          <a:lstStyle/>
          <a:p>
            <a:pPr algn="l">
              <a:lnSpc>
                <a:spcPts val="7279"/>
              </a:lnSpc>
            </a:pPr>
            <a:r>
              <a:rPr lang="en-US" sz="5199" b="1" dirty="0">
                <a:solidFill>
                  <a:srgbClr val="000000"/>
                </a:solidFill>
                <a:latin typeface="Canva Sans Bold"/>
                <a:ea typeface="Canva Sans Bold"/>
                <a:cs typeface="Canva Sans Bold"/>
                <a:sym typeface="Canva Sans Bold"/>
              </a:rPr>
              <a:t>     1.4.4 Native American Beliefs:</a:t>
            </a:r>
          </a:p>
        </p:txBody>
      </p:sp>
      <p:sp>
        <p:nvSpPr>
          <p:cNvPr id="13" name="TextBox 13"/>
          <p:cNvSpPr txBox="1"/>
          <p:nvPr/>
        </p:nvSpPr>
        <p:spPr>
          <a:xfrm>
            <a:off x="1028700" y="6393457"/>
            <a:ext cx="16230600" cy="1805302"/>
          </a:xfrm>
          <a:prstGeom prst="rect">
            <a:avLst/>
          </a:prstGeom>
        </p:spPr>
        <p:txBody>
          <a:bodyPr lIns="0" tIns="0" rIns="0" bIns="0" rtlCol="0" anchor="t">
            <a:spAutoFit/>
          </a:bodyPr>
          <a:lstStyle/>
          <a:p>
            <a:pPr algn="just">
              <a:lnSpc>
                <a:spcPts val="4759"/>
              </a:lnSpc>
            </a:pPr>
            <a:r>
              <a:rPr lang="en-US" sz="3399" dirty="0">
                <a:solidFill>
                  <a:schemeClr val="accent5">
                    <a:lumMod val="75000"/>
                  </a:schemeClr>
                </a:solidFill>
                <a:latin typeface="Canva Sans"/>
                <a:ea typeface="Canva Sans"/>
                <a:cs typeface="Canva Sans"/>
                <a:sym typeface="Canva Sans"/>
              </a:rPr>
              <a:t>In many Native American cultures, women hold significant social, political, and spiritual roles, with traditions emphasizing respect and balance between the genders.</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1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1394945" y="1573020"/>
            <a:ext cx="7338536" cy="1226820"/>
          </a:xfrm>
          <a:prstGeom prst="rect">
            <a:avLst/>
          </a:prstGeom>
        </p:spPr>
        <p:txBody>
          <a:bodyPr lIns="0" tIns="0" rIns="0" bIns="0" rtlCol="0" anchor="t">
            <a:spAutoFit/>
          </a:bodyPr>
          <a:lstStyle/>
          <a:p>
            <a:pPr algn="ctr">
              <a:lnSpc>
                <a:spcPts val="10080"/>
              </a:lnSpc>
            </a:pPr>
            <a:r>
              <a:rPr lang="en-US" sz="7200" b="1" dirty="0">
                <a:solidFill>
                  <a:srgbClr val="000000"/>
                </a:solidFill>
                <a:latin typeface="Canva Sans Bold"/>
                <a:ea typeface="Canva Sans Bold"/>
                <a:cs typeface="Canva Sans Bold"/>
                <a:sym typeface="Canva Sans Bold"/>
              </a:rPr>
              <a:t>1.5 Conclusion:- </a:t>
            </a:r>
          </a:p>
        </p:txBody>
      </p:sp>
      <p:sp>
        <p:nvSpPr>
          <p:cNvPr id="11" name="TextBox 11"/>
          <p:cNvSpPr txBox="1"/>
          <p:nvPr/>
        </p:nvSpPr>
        <p:spPr>
          <a:xfrm>
            <a:off x="1028700" y="3520295"/>
            <a:ext cx="16230600" cy="3651962"/>
          </a:xfrm>
          <a:prstGeom prst="rect">
            <a:avLst/>
          </a:prstGeom>
        </p:spPr>
        <p:txBody>
          <a:bodyPr lIns="0" tIns="0" rIns="0" bIns="0" rtlCol="0" anchor="t">
            <a:spAutoFit/>
          </a:bodyPr>
          <a:lstStyle/>
          <a:p>
            <a:pPr marL="0" lvl="0" indent="0" algn="just">
              <a:lnSpc>
                <a:spcPts val="4759"/>
              </a:lnSpc>
              <a:spcBef>
                <a:spcPct val="0"/>
              </a:spcBef>
            </a:pPr>
            <a:r>
              <a:rPr lang="en-US" sz="3399" dirty="0">
                <a:solidFill>
                  <a:schemeClr val="accent5">
                    <a:lumMod val="75000"/>
                  </a:schemeClr>
                </a:solidFill>
                <a:latin typeface="Canva Sans"/>
                <a:ea typeface="Canva Sans"/>
                <a:cs typeface="Canva Sans"/>
                <a:sym typeface="Canva Sans"/>
              </a:rPr>
              <a:t>Addressing gender discrimination requires systemic changes within organizations, educational systems, and societies at large. By applying ethical principles and recognizing the inherent worth of all individuals, progress can be made toward a world where opportunities are not restricted by gender. Dialogue, education, and legal reforms are essential in creating an equitable environment for all.</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10"/>
          <p:cNvSpPr/>
          <p:nvPr/>
        </p:nvSpPr>
        <p:spPr>
          <a:xfrm>
            <a:off x="3064936" y="5848569"/>
            <a:ext cx="5898670" cy="3303255"/>
          </a:xfrm>
          <a:custGeom>
            <a:avLst/>
            <a:gdLst/>
            <a:ahLst/>
            <a:cxnLst/>
            <a:rect l="l" t="t" r="r" b="b"/>
            <a:pathLst>
              <a:path w="5898670" h="3303255">
                <a:moveTo>
                  <a:pt x="0" y="0"/>
                </a:moveTo>
                <a:lnTo>
                  <a:pt x="5898670" y="0"/>
                </a:lnTo>
                <a:lnTo>
                  <a:pt x="5898670" y="3303256"/>
                </a:lnTo>
                <a:lnTo>
                  <a:pt x="0" y="3303256"/>
                </a:lnTo>
                <a:lnTo>
                  <a:pt x="0" y="0"/>
                </a:lnTo>
                <a:close/>
              </a:path>
            </a:pathLst>
          </a:custGeom>
          <a:blipFill>
            <a:blip r:embed="rId2"/>
            <a:stretch>
              <a:fillRect/>
            </a:stretch>
          </a:blipFill>
        </p:spPr>
      </p:sp>
      <p:sp>
        <p:nvSpPr>
          <p:cNvPr id="11" name="TextBox 11"/>
          <p:cNvSpPr txBox="1"/>
          <p:nvPr/>
        </p:nvSpPr>
        <p:spPr>
          <a:xfrm>
            <a:off x="2438400" y="38100"/>
            <a:ext cx="14354457" cy="1566544"/>
          </a:xfrm>
          <a:prstGeom prst="rect">
            <a:avLst/>
          </a:prstGeom>
        </p:spPr>
        <p:txBody>
          <a:bodyPr wrap="square" lIns="0" tIns="0" rIns="0" bIns="0" rtlCol="0" anchor="t">
            <a:spAutoFit/>
          </a:bodyPr>
          <a:lstStyle/>
          <a:p>
            <a:pPr algn="ctr">
              <a:lnSpc>
                <a:spcPts val="12880"/>
              </a:lnSpc>
            </a:pPr>
            <a:r>
              <a:rPr lang="en-US" sz="9200" b="1" dirty="0">
                <a:solidFill>
                  <a:srgbClr val="000000"/>
                </a:solidFill>
                <a:latin typeface="Canva Sans Bold"/>
                <a:ea typeface="Canva Sans Bold"/>
                <a:cs typeface="Canva Sans Bold"/>
                <a:sym typeface="Canva Sans Bold"/>
              </a:rPr>
              <a:t>2. Sexual Harassment</a:t>
            </a:r>
          </a:p>
        </p:txBody>
      </p:sp>
      <p:sp>
        <p:nvSpPr>
          <p:cNvPr id="12" name="TextBox 12"/>
          <p:cNvSpPr txBox="1"/>
          <p:nvPr/>
        </p:nvSpPr>
        <p:spPr>
          <a:xfrm>
            <a:off x="1394944" y="1807911"/>
            <a:ext cx="9238655" cy="1226820"/>
          </a:xfrm>
          <a:prstGeom prst="rect">
            <a:avLst/>
          </a:prstGeom>
        </p:spPr>
        <p:txBody>
          <a:bodyPr lIns="0" tIns="0" rIns="0" bIns="0" rtlCol="0" anchor="t">
            <a:spAutoFit/>
          </a:bodyPr>
          <a:lstStyle/>
          <a:p>
            <a:pPr algn="ctr">
              <a:lnSpc>
                <a:spcPts val="10080"/>
              </a:lnSpc>
            </a:pPr>
            <a:r>
              <a:rPr lang="en-US" sz="7200" b="1" dirty="0">
                <a:solidFill>
                  <a:srgbClr val="000000"/>
                </a:solidFill>
                <a:latin typeface="Canva Sans Bold"/>
                <a:ea typeface="Canva Sans Bold"/>
                <a:cs typeface="Canva Sans Bold"/>
                <a:sym typeface="Canva Sans Bold"/>
              </a:rPr>
              <a:t>2.1 INTRODUCTION:-</a:t>
            </a:r>
          </a:p>
        </p:txBody>
      </p:sp>
      <p:sp>
        <p:nvSpPr>
          <p:cNvPr id="13" name="TextBox 13"/>
          <p:cNvSpPr txBox="1"/>
          <p:nvPr/>
        </p:nvSpPr>
        <p:spPr>
          <a:xfrm>
            <a:off x="914400" y="3237998"/>
            <a:ext cx="17036850" cy="2420856"/>
          </a:xfrm>
          <a:prstGeom prst="rect">
            <a:avLst/>
          </a:prstGeom>
        </p:spPr>
        <p:txBody>
          <a:bodyPr lIns="0" tIns="0" rIns="0" bIns="0" rtlCol="0" anchor="t">
            <a:spAutoFit/>
          </a:bodyPr>
          <a:lstStyle/>
          <a:p>
            <a:pPr algn="just">
              <a:lnSpc>
                <a:spcPts val="4759"/>
              </a:lnSpc>
            </a:pPr>
            <a:r>
              <a:rPr lang="en-US" sz="3399" dirty="0">
                <a:solidFill>
                  <a:schemeClr val="accent5">
                    <a:lumMod val="75000"/>
                  </a:schemeClr>
                </a:solidFill>
                <a:latin typeface="Canva Sans"/>
                <a:ea typeface="Canva Sans"/>
                <a:cs typeface="Canva Sans"/>
                <a:sym typeface="Canva Sans"/>
              </a:rPr>
              <a:t>Sexual harassment refers to unwelcome sexual advances, requests for sexual favors, and other verbal or physical conduct of a sexual nature that creates an intimidating, hostile, or offensive work or educational environment. It violates a person's dignity and contributes to a culture of fear and inequality.</a:t>
            </a:r>
          </a:p>
        </p:txBody>
      </p:sp>
      <p:pic>
        <p:nvPicPr>
          <p:cNvPr id="19" name="Picture 18">
            <a:extLst>
              <a:ext uri="{FF2B5EF4-FFF2-40B4-BE49-F238E27FC236}">
                <a16:creationId xmlns:a16="http://schemas.microsoft.com/office/drawing/2014/main" id="{857EE3D8-4F06-471C-90B0-A7A77262A823}"/>
              </a:ext>
            </a:extLst>
          </p:cNvPr>
          <p:cNvPicPr>
            <a:picLocks noChangeAspect="1"/>
          </p:cNvPicPr>
          <p:nvPr/>
        </p:nvPicPr>
        <p:blipFill>
          <a:blip r:embed="rId3"/>
          <a:stretch>
            <a:fillRect/>
          </a:stretch>
        </p:blipFill>
        <p:spPr>
          <a:xfrm>
            <a:off x="9648965" y="5720459"/>
            <a:ext cx="3581400" cy="35594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1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fill="hold"/>
                                        <p:tgtEl>
                                          <p:spTgt spid="19"/>
                                        </p:tgtEl>
                                        <p:attrNameLst>
                                          <p:attrName>ppt_x</p:attrName>
                                        </p:attrNameLst>
                                      </p:cBhvr>
                                      <p:tavLst>
                                        <p:tav tm="0">
                                          <p:val>
                                            <p:strVal val="#ppt_x"/>
                                          </p:val>
                                        </p:tav>
                                        <p:tav tm="100000">
                                          <p:val>
                                            <p:strVal val="#ppt_x"/>
                                          </p:val>
                                        </p:tav>
                                      </p:tavLst>
                                    </p:anim>
                                    <p:anim calcmode="lin" valueType="num">
                                      <p:cBhvr additive="base">
                                        <p:cTn id="3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0" y="284730"/>
            <a:ext cx="18288000" cy="3195319"/>
          </a:xfrm>
          <a:prstGeom prst="rect">
            <a:avLst/>
          </a:prstGeom>
        </p:spPr>
        <p:txBody>
          <a:bodyPr lIns="0" tIns="0" rIns="0" bIns="0" rtlCol="0" anchor="t">
            <a:spAutoFit/>
          </a:bodyPr>
          <a:lstStyle/>
          <a:p>
            <a:pPr algn="ctr">
              <a:lnSpc>
                <a:spcPts val="12880"/>
              </a:lnSpc>
            </a:pPr>
            <a:r>
              <a:rPr lang="en-US" sz="9200" b="1" dirty="0">
                <a:solidFill>
                  <a:srgbClr val="000000"/>
                </a:solidFill>
                <a:latin typeface="Canva Sans Bold"/>
                <a:ea typeface="Canva Sans Bold"/>
                <a:cs typeface="Canva Sans Bold"/>
                <a:sym typeface="Canva Sans Bold"/>
              </a:rPr>
              <a:t>2.2 Two Metaphors about Sexual Harassment</a:t>
            </a:r>
          </a:p>
        </p:txBody>
      </p:sp>
      <p:sp>
        <p:nvSpPr>
          <p:cNvPr id="11" name="TextBox 11"/>
          <p:cNvSpPr txBox="1"/>
          <p:nvPr/>
        </p:nvSpPr>
        <p:spPr>
          <a:xfrm>
            <a:off x="1505171" y="3946876"/>
            <a:ext cx="9929160" cy="887095"/>
          </a:xfrm>
          <a:prstGeom prst="rect">
            <a:avLst/>
          </a:prstGeom>
        </p:spPr>
        <p:txBody>
          <a:bodyPr lIns="0" tIns="0" rIns="0" bIns="0" rtlCol="0" anchor="t">
            <a:spAutoFit/>
          </a:bodyPr>
          <a:lstStyle/>
          <a:p>
            <a:pPr algn="ctr">
              <a:lnSpc>
                <a:spcPts val="7279"/>
              </a:lnSpc>
            </a:pPr>
            <a:r>
              <a:rPr lang="en-US" sz="5199" b="1" dirty="0">
                <a:solidFill>
                  <a:srgbClr val="000000"/>
                </a:solidFill>
                <a:latin typeface="Canva Sans Bold"/>
                <a:ea typeface="Canva Sans Bold"/>
                <a:cs typeface="Canva Sans Bold"/>
                <a:sym typeface="Canva Sans Bold"/>
              </a:rPr>
              <a:t>2.2.1 The Iceberg Metaphor:-</a:t>
            </a:r>
          </a:p>
        </p:txBody>
      </p:sp>
      <p:sp>
        <p:nvSpPr>
          <p:cNvPr id="12" name="TextBox 12"/>
          <p:cNvSpPr txBox="1"/>
          <p:nvPr/>
        </p:nvSpPr>
        <p:spPr>
          <a:xfrm>
            <a:off x="1028700" y="4962408"/>
            <a:ext cx="16230600" cy="3036409"/>
          </a:xfrm>
          <a:prstGeom prst="rect">
            <a:avLst/>
          </a:prstGeom>
        </p:spPr>
        <p:txBody>
          <a:bodyPr lIns="0" tIns="0" rIns="0" bIns="0" rtlCol="0" anchor="t">
            <a:spAutoFit/>
          </a:bodyPr>
          <a:lstStyle/>
          <a:p>
            <a:pPr algn="just">
              <a:lnSpc>
                <a:spcPts val="4759"/>
              </a:lnSpc>
            </a:pPr>
            <a:r>
              <a:rPr lang="en-US" sz="3399" dirty="0">
                <a:solidFill>
                  <a:schemeClr val="accent5">
                    <a:lumMod val="75000"/>
                  </a:schemeClr>
                </a:solidFill>
                <a:latin typeface="Canva Sans"/>
                <a:ea typeface="Canva Sans"/>
                <a:cs typeface="Canva Sans"/>
                <a:sym typeface="Canva Sans"/>
              </a:rPr>
              <a:t>Sexual harassment is often compared to an iceberg, where only a small portion is visible above the surface, while the majority remains hidden. This metaphor suggests that while some cases of sexual harassment come to light, the vast majority are never reported due to fear of retaliation, shame, or societal pressures.</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1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1028700" y="1237013"/>
            <a:ext cx="9263557" cy="887095"/>
          </a:xfrm>
          <a:prstGeom prst="rect">
            <a:avLst/>
          </a:prstGeom>
        </p:spPr>
        <p:txBody>
          <a:bodyPr lIns="0" tIns="0" rIns="0" bIns="0" rtlCol="0" anchor="t">
            <a:spAutoFit/>
          </a:bodyPr>
          <a:lstStyle/>
          <a:p>
            <a:pPr algn="ctr">
              <a:lnSpc>
                <a:spcPts val="7279"/>
              </a:lnSpc>
            </a:pPr>
            <a:r>
              <a:rPr lang="en-US" sz="5199" b="1" dirty="0">
                <a:solidFill>
                  <a:srgbClr val="000000"/>
                </a:solidFill>
                <a:latin typeface="Canva Sans Bold"/>
                <a:ea typeface="Canva Sans Bold"/>
                <a:cs typeface="Canva Sans Bold"/>
                <a:sym typeface="Canva Sans Bold"/>
              </a:rPr>
              <a:t>2.2.2 The Poisoned Well:-</a:t>
            </a:r>
          </a:p>
        </p:txBody>
      </p:sp>
      <p:sp>
        <p:nvSpPr>
          <p:cNvPr id="11" name="TextBox 11"/>
          <p:cNvSpPr txBox="1"/>
          <p:nvPr/>
        </p:nvSpPr>
        <p:spPr>
          <a:xfrm>
            <a:off x="1028700" y="2352713"/>
            <a:ext cx="16230600" cy="2420856"/>
          </a:xfrm>
          <a:prstGeom prst="rect">
            <a:avLst/>
          </a:prstGeom>
        </p:spPr>
        <p:txBody>
          <a:bodyPr lIns="0" tIns="0" rIns="0" bIns="0" rtlCol="0" anchor="t">
            <a:spAutoFit/>
          </a:bodyPr>
          <a:lstStyle/>
          <a:p>
            <a:pPr algn="just">
              <a:lnSpc>
                <a:spcPts val="4759"/>
              </a:lnSpc>
            </a:pPr>
            <a:r>
              <a:rPr lang="en-US" sz="3399" dirty="0">
                <a:solidFill>
                  <a:schemeClr val="accent5">
                    <a:lumMod val="75000"/>
                  </a:schemeClr>
                </a:solidFill>
                <a:latin typeface="Canva Sans"/>
                <a:ea typeface="Canva Sans"/>
                <a:cs typeface="Canva Sans"/>
                <a:sym typeface="Canva Sans"/>
              </a:rPr>
              <a:t>This metaphor describes how sexual harassment, like poison in a well, contaminates the environment for everyone. A workplace or community where harassment is tolerated becomes toxic, affecting the morale, productivity, and mental health of all members, not just the direct victims.</a:t>
            </a:r>
          </a:p>
        </p:txBody>
      </p:sp>
      <p:sp>
        <p:nvSpPr>
          <p:cNvPr id="12" name="TextBox 12"/>
          <p:cNvSpPr txBox="1"/>
          <p:nvPr/>
        </p:nvSpPr>
        <p:spPr>
          <a:xfrm>
            <a:off x="0" y="4770221"/>
            <a:ext cx="18288000" cy="2503170"/>
          </a:xfrm>
          <a:prstGeom prst="rect">
            <a:avLst/>
          </a:prstGeom>
        </p:spPr>
        <p:txBody>
          <a:bodyPr lIns="0" tIns="0" rIns="0" bIns="0" rtlCol="0" anchor="t">
            <a:spAutoFit/>
          </a:bodyPr>
          <a:lstStyle/>
          <a:p>
            <a:pPr algn="ctr">
              <a:lnSpc>
                <a:spcPts val="10080"/>
              </a:lnSpc>
            </a:pPr>
            <a:r>
              <a:rPr lang="en-US" sz="7200" b="1" dirty="0">
                <a:solidFill>
                  <a:srgbClr val="000000"/>
                </a:solidFill>
                <a:latin typeface="Canva Sans Bold"/>
                <a:ea typeface="Canva Sans Bold"/>
                <a:cs typeface="Canva Sans Bold"/>
                <a:sym typeface="Canva Sans Bold"/>
              </a:rPr>
              <a:t>2.3Ethical Frameworks for Sexual Harassment</a:t>
            </a:r>
          </a:p>
        </p:txBody>
      </p:sp>
      <p:sp>
        <p:nvSpPr>
          <p:cNvPr id="13" name="TextBox 13"/>
          <p:cNvSpPr txBox="1"/>
          <p:nvPr/>
        </p:nvSpPr>
        <p:spPr>
          <a:xfrm>
            <a:off x="1028700" y="7446659"/>
            <a:ext cx="16230600" cy="1180465"/>
          </a:xfrm>
          <a:prstGeom prst="rect">
            <a:avLst/>
          </a:prstGeom>
        </p:spPr>
        <p:txBody>
          <a:bodyPr lIns="0" tIns="0" rIns="0" bIns="0" rtlCol="0" anchor="t">
            <a:spAutoFit/>
          </a:bodyPr>
          <a:lstStyle/>
          <a:p>
            <a:pPr algn="just">
              <a:lnSpc>
                <a:spcPts val="4759"/>
              </a:lnSpc>
            </a:pPr>
            <a:r>
              <a:rPr lang="en-US" sz="3399" dirty="0">
                <a:solidFill>
                  <a:schemeClr val="accent5">
                    <a:lumMod val="75000"/>
                  </a:schemeClr>
                </a:solidFill>
                <a:latin typeface="Canva Sans"/>
                <a:ea typeface="Canva Sans"/>
                <a:cs typeface="Canva Sans"/>
                <a:sym typeface="Canva Sans"/>
              </a:rPr>
              <a:t>Sexual harassment violates the dignity and safety of individuals, undermining their ability to work and live in a secure environment.</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1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1028700" y="933450"/>
            <a:ext cx="8480389" cy="887095"/>
          </a:xfrm>
          <a:prstGeom prst="rect">
            <a:avLst/>
          </a:prstGeom>
        </p:spPr>
        <p:txBody>
          <a:bodyPr lIns="0" tIns="0" rIns="0" bIns="0" rtlCol="0" anchor="t">
            <a:spAutoFit/>
          </a:bodyPr>
          <a:lstStyle/>
          <a:p>
            <a:pPr algn="ctr">
              <a:lnSpc>
                <a:spcPts val="7279"/>
              </a:lnSpc>
            </a:pPr>
            <a:r>
              <a:rPr lang="en-US" sz="5199" b="1" dirty="0">
                <a:solidFill>
                  <a:srgbClr val="000000"/>
                </a:solidFill>
                <a:latin typeface="Canva Sans Bold"/>
                <a:ea typeface="Canva Sans Bold"/>
                <a:cs typeface="Canva Sans Bold"/>
                <a:sym typeface="Canva Sans Bold"/>
              </a:rPr>
              <a:t>2.3.1 Utilitarianism:-</a:t>
            </a:r>
          </a:p>
        </p:txBody>
      </p:sp>
      <p:sp>
        <p:nvSpPr>
          <p:cNvPr id="11" name="TextBox 11"/>
          <p:cNvSpPr txBox="1"/>
          <p:nvPr/>
        </p:nvSpPr>
        <p:spPr>
          <a:xfrm>
            <a:off x="1028700" y="2076613"/>
            <a:ext cx="16230600" cy="2420856"/>
          </a:xfrm>
          <a:prstGeom prst="rect">
            <a:avLst/>
          </a:prstGeom>
        </p:spPr>
        <p:txBody>
          <a:bodyPr lIns="0" tIns="0" rIns="0" bIns="0" rtlCol="0" anchor="t">
            <a:spAutoFit/>
          </a:bodyPr>
          <a:lstStyle/>
          <a:p>
            <a:pPr algn="just">
              <a:lnSpc>
                <a:spcPts val="4759"/>
              </a:lnSpc>
            </a:pPr>
            <a:r>
              <a:rPr lang="en-US" sz="3399" dirty="0">
                <a:solidFill>
                  <a:schemeClr val="accent5">
                    <a:lumMod val="75000"/>
                  </a:schemeClr>
                </a:solidFill>
                <a:latin typeface="Canva Sans"/>
                <a:ea typeface="Canva Sans"/>
                <a:cs typeface="Canva Sans"/>
                <a:sym typeface="Canva Sans"/>
              </a:rPr>
              <a:t>Sexual harassment harms not only the victims but also the broader community by creating a hostile environment, reducing productivity, and fostering inequality. A utilitarian approach demands the elimination of harassment to promote the greatest good for the greatest number.</a:t>
            </a:r>
          </a:p>
        </p:txBody>
      </p:sp>
      <p:sp>
        <p:nvSpPr>
          <p:cNvPr id="12" name="TextBox 12"/>
          <p:cNvSpPr txBox="1"/>
          <p:nvPr/>
        </p:nvSpPr>
        <p:spPr>
          <a:xfrm>
            <a:off x="1028700" y="5493947"/>
            <a:ext cx="8115300" cy="887095"/>
          </a:xfrm>
          <a:prstGeom prst="rect">
            <a:avLst/>
          </a:prstGeom>
        </p:spPr>
        <p:txBody>
          <a:bodyPr lIns="0" tIns="0" rIns="0" bIns="0" rtlCol="0" anchor="t">
            <a:spAutoFit/>
          </a:bodyPr>
          <a:lstStyle/>
          <a:p>
            <a:pPr algn="ctr">
              <a:lnSpc>
                <a:spcPts val="7279"/>
              </a:lnSpc>
            </a:pPr>
            <a:r>
              <a:rPr lang="en-US" sz="5199" b="1" dirty="0">
                <a:solidFill>
                  <a:srgbClr val="000000"/>
                </a:solidFill>
                <a:latin typeface="Canva Sans Bold"/>
                <a:ea typeface="Canva Sans Bold"/>
                <a:cs typeface="Canva Sans Bold"/>
                <a:sym typeface="Canva Sans Bold"/>
              </a:rPr>
              <a:t>2.3.2 Rights Ethics:-</a:t>
            </a:r>
          </a:p>
        </p:txBody>
      </p:sp>
      <p:sp>
        <p:nvSpPr>
          <p:cNvPr id="13" name="TextBox 13"/>
          <p:cNvSpPr txBox="1"/>
          <p:nvPr/>
        </p:nvSpPr>
        <p:spPr>
          <a:xfrm>
            <a:off x="1028700" y="6650314"/>
            <a:ext cx="16230600" cy="1805302"/>
          </a:xfrm>
          <a:prstGeom prst="rect">
            <a:avLst/>
          </a:prstGeom>
        </p:spPr>
        <p:txBody>
          <a:bodyPr lIns="0" tIns="0" rIns="0" bIns="0" rtlCol="0" anchor="t">
            <a:spAutoFit/>
          </a:bodyPr>
          <a:lstStyle/>
          <a:p>
            <a:pPr algn="just">
              <a:lnSpc>
                <a:spcPts val="4759"/>
              </a:lnSpc>
            </a:pPr>
            <a:r>
              <a:rPr lang="en-US" sz="3399" dirty="0">
                <a:solidFill>
                  <a:schemeClr val="accent5">
                    <a:lumMod val="75000"/>
                  </a:schemeClr>
                </a:solidFill>
                <a:latin typeface="Canva Sans"/>
                <a:ea typeface="Canva Sans"/>
                <a:cs typeface="Canva Sans"/>
                <a:sym typeface="Canva Sans"/>
              </a:rPr>
              <a:t>Every individual has the right to work, learn, and live in an environment free from harassment. Sexual harassment infringes on these rights, making it morally unacceptable.</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1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1028699" y="471059"/>
            <a:ext cx="7918577" cy="887095"/>
          </a:xfrm>
          <a:prstGeom prst="rect">
            <a:avLst/>
          </a:prstGeom>
        </p:spPr>
        <p:txBody>
          <a:bodyPr lIns="0" tIns="0" rIns="0" bIns="0" rtlCol="0" anchor="t">
            <a:spAutoFit/>
          </a:bodyPr>
          <a:lstStyle/>
          <a:p>
            <a:pPr algn="ctr">
              <a:lnSpc>
                <a:spcPts val="7279"/>
              </a:lnSpc>
            </a:pPr>
            <a:r>
              <a:rPr lang="en-US" sz="5199" b="1" dirty="0">
                <a:solidFill>
                  <a:srgbClr val="000000"/>
                </a:solidFill>
                <a:latin typeface="Canva Sans Bold"/>
                <a:ea typeface="Canva Sans Bold"/>
                <a:cs typeface="Canva Sans Bold"/>
                <a:sym typeface="Canva Sans Bold"/>
              </a:rPr>
              <a:t>2.3.3. Duty Ethics:-</a:t>
            </a:r>
          </a:p>
        </p:txBody>
      </p:sp>
      <p:sp>
        <p:nvSpPr>
          <p:cNvPr id="11" name="TextBox 11"/>
          <p:cNvSpPr txBox="1"/>
          <p:nvPr/>
        </p:nvSpPr>
        <p:spPr>
          <a:xfrm>
            <a:off x="1028700" y="1699197"/>
            <a:ext cx="16230600" cy="1805302"/>
          </a:xfrm>
          <a:prstGeom prst="rect">
            <a:avLst/>
          </a:prstGeom>
        </p:spPr>
        <p:txBody>
          <a:bodyPr lIns="0" tIns="0" rIns="0" bIns="0" rtlCol="0" anchor="t">
            <a:spAutoFit/>
          </a:bodyPr>
          <a:lstStyle/>
          <a:p>
            <a:pPr algn="just">
              <a:lnSpc>
                <a:spcPts val="4759"/>
              </a:lnSpc>
            </a:pPr>
            <a:r>
              <a:rPr lang="en-US" sz="3399" dirty="0">
                <a:solidFill>
                  <a:schemeClr val="accent5">
                    <a:lumMod val="75000"/>
                  </a:schemeClr>
                </a:solidFill>
                <a:latin typeface="Canva Sans"/>
                <a:ea typeface="Canva Sans"/>
                <a:cs typeface="Canva Sans"/>
                <a:sym typeface="Canva Sans"/>
              </a:rPr>
              <a:t>Individuals, organizations, and society have a moral duty to prevent and address sexual harassment. This includes implementing strict policies, ensuring accountability, and protecting victims from retaliation.</a:t>
            </a:r>
          </a:p>
        </p:txBody>
      </p:sp>
      <p:sp>
        <p:nvSpPr>
          <p:cNvPr id="12" name="TextBox 12"/>
          <p:cNvSpPr txBox="1"/>
          <p:nvPr/>
        </p:nvSpPr>
        <p:spPr>
          <a:xfrm>
            <a:off x="1028699" y="3845543"/>
            <a:ext cx="7918577" cy="887095"/>
          </a:xfrm>
          <a:prstGeom prst="rect">
            <a:avLst/>
          </a:prstGeom>
        </p:spPr>
        <p:txBody>
          <a:bodyPr lIns="0" tIns="0" rIns="0" bIns="0" rtlCol="0" anchor="t">
            <a:spAutoFit/>
          </a:bodyPr>
          <a:lstStyle/>
          <a:p>
            <a:pPr algn="ctr">
              <a:lnSpc>
                <a:spcPts val="7279"/>
              </a:lnSpc>
            </a:pPr>
            <a:r>
              <a:rPr lang="en-US" sz="5199" b="1" dirty="0">
                <a:solidFill>
                  <a:srgbClr val="000000"/>
                </a:solidFill>
                <a:latin typeface="Canva Sans Bold"/>
                <a:ea typeface="Canva Sans Bold"/>
                <a:cs typeface="Canva Sans Bold"/>
                <a:sym typeface="Canva Sans Bold"/>
              </a:rPr>
              <a:t>2.3.4. Virtue Ethics:</a:t>
            </a:r>
          </a:p>
        </p:txBody>
      </p:sp>
      <p:sp>
        <p:nvSpPr>
          <p:cNvPr id="13" name="TextBox 13"/>
          <p:cNvSpPr txBox="1"/>
          <p:nvPr/>
        </p:nvSpPr>
        <p:spPr>
          <a:xfrm>
            <a:off x="1028700" y="5073682"/>
            <a:ext cx="16230600" cy="3651962"/>
          </a:xfrm>
          <a:prstGeom prst="rect">
            <a:avLst/>
          </a:prstGeom>
        </p:spPr>
        <p:txBody>
          <a:bodyPr lIns="0" tIns="0" rIns="0" bIns="0" rtlCol="0" anchor="t">
            <a:spAutoFit/>
          </a:bodyPr>
          <a:lstStyle/>
          <a:p>
            <a:pPr algn="just">
              <a:lnSpc>
                <a:spcPts val="4759"/>
              </a:lnSpc>
            </a:pPr>
            <a:r>
              <a:rPr lang="en-US" sz="3399" dirty="0">
                <a:solidFill>
                  <a:schemeClr val="accent5">
                    <a:lumMod val="75000"/>
                  </a:schemeClr>
                </a:solidFill>
                <a:latin typeface="Canva Sans"/>
                <a:ea typeface="Canva Sans"/>
                <a:cs typeface="Canva Sans"/>
                <a:sym typeface="Canva Sans"/>
              </a:rPr>
              <a:t>Sexual harassment violates the virtues of respect and encourages fostering virtues like respect, empathy, and integrity within organizations. Leaders should embody these values and set a tone of zero tolerance for harassment, promoting a culture where all employees feel safe and respected. integrity, and empathy. Virtue ethics encourages creating environments where individuals</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1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9832" y="0"/>
            <a:ext cx="18288000" cy="2503170"/>
          </a:xfrm>
          <a:prstGeom prst="rect">
            <a:avLst/>
          </a:prstGeom>
        </p:spPr>
        <p:txBody>
          <a:bodyPr lIns="0" tIns="0" rIns="0" bIns="0" rtlCol="0" anchor="t">
            <a:spAutoFit/>
          </a:bodyPr>
          <a:lstStyle/>
          <a:p>
            <a:pPr algn="ctr">
              <a:lnSpc>
                <a:spcPts val="10080"/>
              </a:lnSpc>
            </a:pPr>
            <a:r>
              <a:rPr lang="en-US" sz="7200" b="1" dirty="0">
                <a:solidFill>
                  <a:srgbClr val="000000"/>
                </a:solidFill>
                <a:latin typeface="Canva Sans Bold"/>
                <a:ea typeface="Canva Sans Bold"/>
                <a:cs typeface="Canva Sans Bold"/>
                <a:sym typeface="Canva Sans Bold"/>
              </a:rPr>
              <a:t>        2.4. Religious Perspectives On Sexual Harassment  </a:t>
            </a:r>
          </a:p>
        </p:txBody>
      </p:sp>
      <p:sp>
        <p:nvSpPr>
          <p:cNvPr id="11" name="TextBox 11"/>
          <p:cNvSpPr txBox="1"/>
          <p:nvPr/>
        </p:nvSpPr>
        <p:spPr>
          <a:xfrm>
            <a:off x="1028700" y="2770426"/>
            <a:ext cx="8366785" cy="887095"/>
          </a:xfrm>
          <a:prstGeom prst="rect">
            <a:avLst/>
          </a:prstGeom>
        </p:spPr>
        <p:txBody>
          <a:bodyPr lIns="0" tIns="0" rIns="0" bIns="0" rtlCol="0" anchor="t">
            <a:spAutoFit/>
          </a:bodyPr>
          <a:lstStyle/>
          <a:p>
            <a:pPr algn="ctr">
              <a:lnSpc>
                <a:spcPts val="7279"/>
              </a:lnSpc>
            </a:pPr>
            <a:r>
              <a:rPr lang="en-US" sz="5199" b="1" dirty="0">
                <a:solidFill>
                  <a:srgbClr val="000000"/>
                </a:solidFill>
                <a:latin typeface="Canva Sans Bold"/>
                <a:ea typeface="Canva Sans Bold"/>
                <a:cs typeface="Canva Sans Bold"/>
                <a:sym typeface="Canva Sans Bold"/>
              </a:rPr>
              <a:t>2.4.1. Judeo-Christian:-</a:t>
            </a:r>
          </a:p>
        </p:txBody>
      </p:sp>
      <p:sp>
        <p:nvSpPr>
          <p:cNvPr id="12" name="TextBox 12"/>
          <p:cNvSpPr txBox="1"/>
          <p:nvPr/>
        </p:nvSpPr>
        <p:spPr>
          <a:xfrm>
            <a:off x="1028700" y="3924777"/>
            <a:ext cx="16230600" cy="1805302"/>
          </a:xfrm>
          <a:prstGeom prst="rect">
            <a:avLst/>
          </a:prstGeom>
        </p:spPr>
        <p:txBody>
          <a:bodyPr lIns="0" tIns="0" rIns="0" bIns="0" rtlCol="0" anchor="t">
            <a:spAutoFit/>
          </a:bodyPr>
          <a:lstStyle/>
          <a:p>
            <a:pPr algn="just">
              <a:lnSpc>
                <a:spcPts val="4759"/>
              </a:lnSpc>
            </a:pPr>
            <a:r>
              <a:rPr lang="en-US" sz="3399" dirty="0">
                <a:solidFill>
                  <a:schemeClr val="accent5">
                    <a:lumMod val="75000"/>
                  </a:schemeClr>
                </a:solidFill>
                <a:latin typeface="Canva Sans"/>
                <a:ea typeface="Canva Sans"/>
                <a:cs typeface="Canva Sans"/>
                <a:sym typeface="Canva Sans"/>
              </a:rPr>
              <a:t>In this tradition, sexual harassment is considered a violation of the dignity and respect that should be afforded to every person. It calls for accountability and justice for perpetrators and protection and healing for victims.</a:t>
            </a:r>
          </a:p>
        </p:txBody>
      </p:sp>
      <p:sp>
        <p:nvSpPr>
          <p:cNvPr id="13" name="TextBox 13"/>
          <p:cNvSpPr txBox="1"/>
          <p:nvPr/>
        </p:nvSpPr>
        <p:spPr>
          <a:xfrm>
            <a:off x="1006577" y="5880843"/>
            <a:ext cx="5016115" cy="887095"/>
          </a:xfrm>
          <a:prstGeom prst="rect">
            <a:avLst/>
          </a:prstGeom>
        </p:spPr>
        <p:txBody>
          <a:bodyPr lIns="0" tIns="0" rIns="0" bIns="0" rtlCol="0" anchor="t">
            <a:spAutoFit/>
          </a:bodyPr>
          <a:lstStyle/>
          <a:p>
            <a:pPr algn="ctr">
              <a:lnSpc>
                <a:spcPts val="7279"/>
              </a:lnSpc>
            </a:pPr>
            <a:r>
              <a:rPr lang="en-US" sz="5199" b="1" dirty="0">
                <a:solidFill>
                  <a:srgbClr val="000000"/>
                </a:solidFill>
                <a:latin typeface="Canva Sans Bold"/>
                <a:ea typeface="Canva Sans Bold"/>
                <a:cs typeface="Canva Sans Bold"/>
                <a:sym typeface="Canva Sans Bold"/>
              </a:rPr>
              <a:t>2.4.2. Islam:-</a:t>
            </a:r>
          </a:p>
        </p:txBody>
      </p:sp>
      <p:sp>
        <p:nvSpPr>
          <p:cNvPr id="14" name="TextBox 14"/>
          <p:cNvSpPr txBox="1"/>
          <p:nvPr/>
        </p:nvSpPr>
        <p:spPr>
          <a:xfrm>
            <a:off x="1028700" y="6743700"/>
            <a:ext cx="16230600" cy="2420856"/>
          </a:xfrm>
          <a:prstGeom prst="rect">
            <a:avLst/>
          </a:prstGeom>
        </p:spPr>
        <p:txBody>
          <a:bodyPr lIns="0" tIns="0" rIns="0" bIns="0" rtlCol="0" anchor="t">
            <a:spAutoFit/>
          </a:bodyPr>
          <a:lstStyle/>
          <a:p>
            <a:pPr algn="just">
              <a:lnSpc>
                <a:spcPts val="4759"/>
              </a:lnSpc>
            </a:pPr>
            <a:r>
              <a:rPr lang="en-US" sz="3399" dirty="0">
                <a:solidFill>
                  <a:schemeClr val="accent5">
                    <a:lumMod val="75000"/>
                  </a:schemeClr>
                </a:solidFill>
                <a:latin typeface="Canva Sans"/>
                <a:ea typeface="Canva Sans"/>
                <a:cs typeface="Canva Sans"/>
                <a:sym typeface="Canva Sans"/>
              </a:rPr>
              <a:t>Strongly condemns any form of abuse or exploitation, including sexual harassment. Islamic teachings promote respect, modesty, and the safeguarding of individuals from harm, placing a strong emphasis on the protection of women.</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1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left)">
                                      <p:cBhvr>
                                        <p:cTn id="24" dur="1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47"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1028700" y="933450"/>
            <a:ext cx="8612392" cy="887095"/>
          </a:xfrm>
          <a:prstGeom prst="rect">
            <a:avLst/>
          </a:prstGeom>
        </p:spPr>
        <p:txBody>
          <a:bodyPr lIns="0" tIns="0" rIns="0" bIns="0" rtlCol="0" anchor="t">
            <a:spAutoFit/>
          </a:bodyPr>
          <a:lstStyle/>
          <a:p>
            <a:pPr algn="ctr">
              <a:lnSpc>
                <a:spcPts val="7279"/>
              </a:lnSpc>
            </a:pPr>
            <a:r>
              <a:rPr lang="en-US" sz="5199" b="1" dirty="0">
                <a:solidFill>
                  <a:srgbClr val="000000"/>
                </a:solidFill>
                <a:latin typeface="Canva Sans Bold"/>
                <a:ea typeface="Canva Sans Bold"/>
                <a:cs typeface="Canva Sans Bold"/>
                <a:sym typeface="Canva Sans Bold"/>
              </a:rPr>
              <a:t>    2.4.3. Asian Religions :- </a:t>
            </a:r>
          </a:p>
        </p:txBody>
      </p:sp>
      <p:sp>
        <p:nvSpPr>
          <p:cNvPr id="11" name="TextBox 11"/>
          <p:cNvSpPr txBox="1"/>
          <p:nvPr/>
        </p:nvSpPr>
        <p:spPr>
          <a:xfrm>
            <a:off x="1028700" y="2090183"/>
            <a:ext cx="16230600" cy="1805302"/>
          </a:xfrm>
          <a:prstGeom prst="rect">
            <a:avLst/>
          </a:prstGeom>
        </p:spPr>
        <p:txBody>
          <a:bodyPr lIns="0" tIns="0" rIns="0" bIns="0" rtlCol="0" anchor="t">
            <a:spAutoFit/>
          </a:bodyPr>
          <a:lstStyle/>
          <a:p>
            <a:pPr algn="just">
              <a:lnSpc>
                <a:spcPts val="4759"/>
              </a:lnSpc>
            </a:pPr>
            <a:r>
              <a:rPr lang="en-US" sz="3399" dirty="0">
                <a:solidFill>
                  <a:schemeClr val="accent5">
                    <a:lumMod val="75000"/>
                  </a:schemeClr>
                </a:solidFill>
                <a:latin typeface="Canva Sans"/>
                <a:ea typeface="Canva Sans"/>
                <a:cs typeface="Canva Sans"/>
                <a:sym typeface="Canva Sans"/>
              </a:rPr>
              <a:t> These religions advocate for treating all beings with respect and compassion. Acts of sexual harassment are seen as harmful disruptions to the moral balance, violating the principles of kindness and non-harm.</a:t>
            </a:r>
          </a:p>
        </p:txBody>
      </p:sp>
      <p:sp>
        <p:nvSpPr>
          <p:cNvPr id="12" name="TextBox 12"/>
          <p:cNvSpPr txBox="1"/>
          <p:nvPr/>
        </p:nvSpPr>
        <p:spPr>
          <a:xfrm>
            <a:off x="1028700" y="4290557"/>
            <a:ext cx="8267700" cy="1209818"/>
          </a:xfrm>
          <a:prstGeom prst="rect">
            <a:avLst/>
          </a:prstGeom>
        </p:spPr>
        <p:txBody>
          <a:bodyPr wrap="square" lIns="0" tIns="0" rIns="0" bIns="0" rtlCol="0" anchor="t">
            <a:spAutoFit/>
          </a:bodyPr>
          <a:lstStyle/>
          <a:p>
            <a:pPr algn="ctr">
              <a:lnSpc>
                <a:spcPts val="10080"/>
              </a:lnSpc>
            </a:pPr>
            <a:r>
              <a:rPr lang="en-US" sz="7200" b="1" dirty="0">
                <a:solidFill>
                  <a:srgbClr val="000000"/>
                </a:solidFill>
                <a:latin typeface="Canva Sans Bold"/>
                <a:ea typeface="Canva Sans Bold"/>
                <a:cs typeface="Canva Sans Bold"/>
                <a:sym typeface="Canva Sans Bold"/>
              </a:rPr>
              <a:t>2.5. Conclusion :-</a:t>
            </a:r>
          </a:p>
        </p:txBody>
      </p:sp>
      <p:sp>
        <p:nvSpPr>
          <p:cNvPr id="13" name="TextBox 13"/>
          <p:cNvSpPr txBox="1"/>
          <p:nvPr/>
        </p:nvSpPr>
        <p:spPr>
          <a:xfrm>
            <a:off x="1028700" y="6003152"/>
            <a:ext cx="16230600" cy="3036409"/>
          </a:xfrm>
          <a:prstGeom prst="rect">
            <a:avLst/>
          </a:prstGeom>
        </p:spPr>
        <p:txBody>
          <a:bodyPr lIns="0" tIns="0" rIns="0" bIns="0" rtlCol="0" anchor="t">
            <a:spAutoFit/>
          </a:bodyPr>
          <a:lstStyle/>
          <a:p>
            <a:pPr algn="just">
              <a:lnSpc>
                <a:spcPts val="4759"/>
              </a:lnSpc>
            </a:pPr>
            <a:r>
              <a:rPr lang="en-US" sz="3399" dirty="0">
                <a:solidFill>
                  <a:schemeClr val="accent5">
                    <a:lumMod val="75000"/>
                  </a:schemeClr>
                </a:solidFill>
                <a:latin typeface="Canva Sans"/>
                <a:ea typeface="Canva Sans"/>
                <a:cs typeface="Canva Sans"/>
                <a:sym typeface="Canva Sans"/>
              </a:rPr>
              <a:t>Sexual harassment undermines the safety and dignity of individuals in workplaces and other environments. To combat this issue, it is essential to create policies and foster cultures that support victims and hold offenders accountable. Ongoing education, dialogue, and legal action are crucial steps toward eradicating harassment and ensuring respect for all individuals.</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1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10"/>
          <p:cNvSpPr/>
          <p:nvPr/>
        </p:nvSpPr>
        <p:spPr>
          <a:xfrm>
            <a:off x="8077200" y="5526776"/>
            <a:ext cx="3270848" cy="4044927"/>
          </a:xfrm>
          <a:custGeom>
            <a:avLst/>
            <a:gdLst/>
            <a:ahLst/>
            <a:cxnLst/>
            <a:rect l="l" t="t" r="r" b="b"/>
            <a:pathLst>
              <a:path w="3270848" h="4044927">
                <a:moveTo>
                  <a:pt x="0" y="0"/>
                </a:moveTo>
                <a:lnTo>
                  <a:pt x="3270848" y="0"/>
                </a:lnTo>
                <a:lnTo>
                  <a:pt x="3270848" y="4044928"/>
                </a:lnTo>
                <a:lnTo>
                  <a:pt x="0" y="4044928"/>
                </a:lnTo>
                <a:lnTo>
                  <a:pt x="0" y="0"/>
                </a:lnTo>
                <a:close/>
              </a:path>
            </a:pathLst>
          </a:custGeom>
          <a:blipFill>
            <a:blip r:embed="rId2"/>
            <a:stretch>
              <a:fillRect t="-2001" b="-2001"/>
            </a:stretch>
          </a:blipFill>
        </p:spPr>
      </p:sp>
      <p:sp>
        <p:nvSpPr>
          <p:cNvPr id="11" name="TextBox 11"/>
          <p:cNvSpPr txBox="1"/>
          <p:nvPr/>
        </p:nvSpPr>
        <p:spPr>
          <a:xfrm>
            <a:off x="1981200" y="391607"/>
            <a:ext cx="14618791" cy="1566544"/>
          </a:xfrm>
          <a:prstGeom prst="rect">
            <a:avLst/>
          </a:prstGeom>
        </p:spPr>
        <p:txBody>
          <a:bodyPr wrap="square" lIns="0" tIns="0" rIns="0" bIns="0" rtlCol="0" anchor="t">
            <a:spAutoFit/>
          </a:bodyPr>
          <a:lstStyle/>
          <a:p>
            <a:pPr algn="ctr">
              <a:lnSpc>
                <a:spcPts val="12880"/>
              </a:lnSpc>
            </a:pPr>
            <a:r>
              <a:rPr lang="en-US" sz="9200" b="1" dirty="0">
                <a:solidFill>
                  <a:srgbClr val="000000"/>
                </a:solidFill>
                <a:latin typeface="Canva Sans Bold"/>
                <a:ea typeface="Canva Sans Bold"/>
                <a:cs typeface="Canva Sans Bold"/>
                <a:sym typeface="Canva Sans Bold"/>
              </a:rPr>
              <a:t>3. Environmental Ethics:-</a:t>
            </a:r>
          </a:p>
        </p:txBody>
      </p:sp>
      <p:sp>
        <p:nvSpPr>
          <p:cNvPr id="12" name="TextBox 12"/>
          <p:cNvSpPr txBox="1"/>
          <p:nvPr/>
        </p:nvSpPr>
        <p:spPr>
          <a:xfrm>
            <a:off x="1028700" y="2661149"/>
            <a:ext cx="10620808" cy="1226820"/>
          </a:xfrm>
          <a:prstGeom prst="rect">
            <a:avLst/>
          </a:prstGeom>
        </p:spPr>
        <p:txBody>
          <a:bodyPr lIns="0" tIns="0" rIns="0" bIns="0" rtlCol="0" anchor="t">
            <a:spAutoFit/>
          </a:bodyPr>
          <a:lstStyle/>
          <a:p>
            <a:pPr algn="ctr">
              <a:lnSpc>
                <a:spcPts val="10080"/>
              </a:lnSpc>
            </a:pPr>
            <a:r>
              <a:rPr lang="en-US" sz="7200" b="1" dirty="0">
                <a:solidFill>
                  <a:srgbClr val="000000"/>
                </a:solidFill>
                <a:latin typeface="Canva Sans Bold"/>
                <a:ea typeface="Canva Sans Bold"/>
                <a:cs typeface="Canva Sans Bold"/>
                <a:sym typeface="Canva Sans Bold"/>
              </a:rPr>
              <a:t>3.1. INTRODUCTION :-</a:t>
            </a:r>
          </a:p>
        </p:txBody>
      </p:sp>
      <p:sp>
        <p:nvSpPr>
          <p:cNvPr id="13" name="TextBox 13"/>
          <p:cNvSpPr txBox="1"/>
          <p:nvPr/>
        </p:nvSpPr>
        <p:spPr>
          <a:xfrm>
            <a:off x="1028700" y="4346311"/>
            <a:ext cx="16230600" cy="1180465"/>
          </a:xfrm>
          <a:prstGeom prst="rect">
            <a:avLst/>
          </a:prstGeom>
        </p:spPr>
        <p:txBody>
          <a:bodyPr lIns="0" tIns="0" rIns="0" bIns="0" rtlCol="0" anchor="t">
            <a:spAutoFit/>
          </a:bodyPr>
          <a:lstStyle/>
          <a:p>
            <a:pPr algn="just">
              <a:lnSpc>
                <a:spcPts val="4759"/>
              </a:lnSpc>
            </a:pPr>
            <a:r>
              <a:rPr lang="en-US" sz="3399" dirty="0">
                <a:solidFill>
                  <a:schemeClr val="accent5">
                    <a:lumMod val="75000"/>
                  </a:schemeClr>
                </a:solidFill>
                <a:latin typeface="Canva Sans"/>
                <a:ea typeface="Canva Sans"/>
                <a:cs typeface="Canva Sans"/>
                <a:sym typeface="Canva Sans"/>
              </a:rPr>
              <a:t>The study of moral issues concerning the environment and moral perspectives on those issues.</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1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89495" y="992957"/>
            <a:ext cx="1400485" cy="9313939"/>
            <a:chOff x="0" y="0"/>
            <a:chExt cx="368852" cy="2180044"/>
          </a:xfrm>
        </p:grpSpPr>
        <p:sp>
          <p:nvSpPr>
            <p:cNvPr id="3" name="Freeform 3"/>
            <p:cNvSpPr/>
            <p:nvPr/>
          </p:nvSpPr>
          <p:spPr>
            <a:xfrm>
              <a:off x="0" y="0"/>
              <a:ext cx="368852" cy="2180044"/>
            </a:xfrm>
            <a:custGeom>
              <a:avLst/>
              <a:gdLst/>
              <a:ahLst/>
              <a:cxnLst/>
              <a:rect l="l" t="t" r="r" b="b"/>
              <a:pathLst>
                <a:path w="368852" h="2180044">
                  <a:moveTo>
                    <a:pt x="0" y="0"/>
                  </a:moveTo>
                  <a:lnTo>
                    <a:pt x="368852" y="0"/>
                  </a:lnTo>
                  <a:lnTo>
                    <a:pt x="368852" y="2180044"/>
                  </a:lnTo>
                  <a:lnTo>
                    <a:pt x="0" y="2180044"/>
                  </a:lnTo>
                  <a:close/>
                </a:path>
              </a:pathLst>
            </a:custGeom>
            <a:solidFill>
              <a:srgbClr val="1C5739"/>
            </a:solidFill>
            <a:ln cap="sq">
              <a:noFill/>
              <a:prstDash val="solid"/>
              <a:miter/>
            </a:ln>
          </p:spPr>
        </p:sp>
        <p:sp>
          <p:nvSpPr>
            <p:cNvPr id="4" name="TextBox 4"/>
            <p:cNvSpPr txBox="1"/>
            <p:nvPr/>
          </p:nvSpPr>
          <p:spPr>
            <a:xfrm>
              <a:off x="0" y="-19050"/>
              <a:ext cx="368852" cy="2199094"/>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1543050" y="-558218"/>
            <a:ext cx="3086100" cy="11299900"/>
            <a:chOff x="0" y="0"/>
            <a:chExt cx="812800" cy="2976105"/>
          </a:xfrm>
        </p:grpSpPr>
        <p:sp>
          <p:nvSpPr>
            <p:cNvPr id="6" name="Freeform 6"/>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7" name="TextBox 7"/>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15698915" y="8697813"/>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4631278" y="-266700"/>
            <a:ext cx="5661991" cy="1439372"/>
          </a:xfrm>
          <a:prstGeom prst="rect">
            <a:avLst/>
          </a:prstGeom>
        </p:spPr>
        <p:txBody>
          <a:bodyPr lIns="0" tIns="0" rIns="0" bIns="0" rtlCol="0" anchor="t">
            <a:spAutoFit/>
          </a:bodyPr>
          <a:lstStyle/>
          <a:p>
            <a:pPr algn="l">
              <a:lnSpc>
                <a:spcPts val="10858"/>
              </a:lnSpc>
            </a:pPr>
            <a:r>
              <a:rPr lang="en-US" sz="7868" spc="771" dirty="0">
                <a:solidFill>
                  <a:srgbClr val="231F20"/>
                </a:solidFill>
                <a:latin typeface="Codec Pro ExtraBold"/>
                <a:ea typeface="Codec Pro ExtraBold"/>
                <a:cs typeface="Codec Pro ExtraBold"/>
                <a:sym typeface="Codec Pro ExtraBold"/>
              </a:rPr>
              <a:t>Content</a:t>
            </a:r>
          </a:p>
        </p:txBody>
      </p:sp>
      <p:sp>
        <p:nvSpPr>
          <p:cNvPr id="13" name="TextBox 13"/>
          <p:cNvSpPr txBox="1"/>
          <p:nvPr/>
        </p:nvSpPr>
        <p:spPr>
          <a:xfrm>
            <a:off x="2127211" y="1084313"/>
            <a:ext cx="937219" cy="714375"/>
          </a:xfrm>
          <a:prstGeom prst="rect">
            <a:avLst/>
          </a:prstGeom>
        </p:spPr>
        <p:txBody>
          <a:bodyPr lIns="0" tIns="0" rIns="0" bIns="0" rtlCol="0" anchor="t">
            <a:spAutoFit/>
          </a:bodyPr>
          <a:lstStyle/>
          <a:p>
            <a:pPr algn="ctr">
              <a:lnSpc>
                <a:spcPts val="5126"/>
              </a:lnSpc>
            </a:pPr>
            <a:r>
              <a:rPr lang="en-US" sz="4271" i="1" spc="350" dirty="0">
                <a:solidFill>
                  <a:srgbClr val="FFFFFF"/>
                </a:solidFill>
                <a:latin typeface="Codec Pro ExtraBold"/>
                <a:ea typeface="Codec Pro ExtraBold"/>
                <a:cs typeface="Codec Pro ExtraBold"/>
                <a:sym typeface="Codec Pro ExtraBold"/>
              </a:rPr>
              <a:t>01</a:t>
            </a:r>
          </a:p>
        </p:txBody>
      </p:sp>
      <p:sp>
        <p:nvSpPr>
          <p:cNvPr id="14" name="TextBox 14"/>
          <p:cNvSpPr txBox="1"/>
          <p:nvPr/>
        </p:nvSpPr>
        <p:spPr>
          <a:xfrm>
            <a:off x="2295375" y="1856574"/>
            <a:ext cx="600890" cy="462893"/>
          </a:xfrm>
          <a:prstGeom prst="rect">
            <a:avLst/>
          </a:prstGeom>
        </p:spPr>
        <p:txBody>
          <a:bodyPr lIns="0" tIns="0" rIns="0" bIns="0" rtlCol="0" anchor="t">
            <a:spAutoFit/>
          </a:bodyPr>
          <a:lstStyle/>
          <a:p>
            <a:pPr algn="ctr">
              <a:lnSpc>
                <a:spcPts val="3286"/>
              </a:lnSpc>
            </a:pPr>
            <a:r>
              <a:rPr lang="en-US" sz="2738" i="1" spc="224" dirty="0">
                <a:solidFill>
                  <a:srgbClr val="FFFFFF"/>
                </a:solidFill>
                <a:latin typeface="Codec Pro ExtraBold"/>
                <a:ea typeface="Codec Pro ExtraBold"/>
                <a:cs typeface="Codec Pro ExtraBold"/>
                <a:sym typeface="Codec Pro ExtraBold"/>
              </a:rPr>
              <a:t>1.1</a:t>
            </a:r>
          </a:p>
        </p:txBody>
      </p:sp>
      <p:sp>
        <p:nvSpPr>
          <p:cNvPr id="15" name="TextBox 15"/>
          <p:cNvSpPr txBox="1"/>
          <p:nvPr/>
        </p:nvSpPr>
        <p:spPr>
          <a:xfrm>
            <a:off x="2127211" y="5638258"/>
            <a:ext cx="937219" cy="714375"/>
          </a:xfrm>
          <a:prstGeom prst="rect">
            <a:avLst/>
          </a:prstGeom>
        </p:spPr>
        <p:txBody>
          <a:bodyPr lIns="0" tIns="0" rIns="0" bIns="0" rtlCol="0" anchor="t">
            <a:spAutoFit/>
          </a:bodyPr>
          <a:lstStyle/>
          <a:p>
            <a:pPr algn="ctr">
              <a:lnSpc>
                <a:spcPts val="5126"/>
              </a:lnSpc>
            </a:pPr>
            <a:r>
              <a:rPr lang="en-US" sz="4271" i="1" spc="350" dirty="0">
                <a:solidFill>
                  <a:srgbClr val="FFFFFF"/>
                </a:solidFill>
                <a:latin typeface="Codec Pro ExtraBold"/>
                <a:ea typeface="Codec Pro ExtraBold"/>
                <a:cs typeface="Codec Pro ExtraBold"/>
                <a:sym typeface="Codec Pro ExtraBold"/>
              </a:rPr>
              <a:t>02</a:t>
            </a:r>
          </a:p>
        </p:txBody>
      </p:sp>
      <p:sp>
        <p:nvSpPr>
          <p:cNvPr id="17" name="TextBox 17"/>
          <p:cNvSpPr txBox="1"/>
          <p:nvPr/>
        </p:nvSpPr>
        <p:spPr>
          <a:xfrm>
            <a:off x="2309597" y="8006449"/>
            <a:ext cx="600890" cy="462893"/>
          </a:xfrm>
          <a:prstGeom prst="rect">
            <a:avLst/>
          </a:prstGeom>
        </p:spPr>
        <p:txBody>
          <a:bodyPr lIns="0" tIns="0" rIns="0" bIns="0" rtlCol="0" anchor="t">
            <a:spAutoFit/>
          </a:bodyPr>
          <a:lstStyle/>
          <a:p>
            <a:pPr algn="ctr">
              <a:lnSpc>
                <a:spcPts val="3286"/>
              </a:lnSpc>
            </a:pPr>
            <a:r>
              <a:rPr lang="en-US" sz="2738" i="1" spc="224" dirty="0">
                <a:solidFill>
                  <a:srgbClr val="FFFFFF"/>
                </a:solidFill>
                <a:latin typeface="Codec Pro ExtraBold"/>
                <a:ea typeface="Codec Pro ExtraBold"/>
                <a:cs typeface="Codec Pro ExtraBold"/>
                <a:sym typeface="Codec Pro ExtraBold"/>
              </a:rPr>
              <a:t>2.3</a:t>
            </a:r>
          </a:p>
        </p:txBody>
      </p:sp>
      <p:sp>
        <p:nvSpPr>
          <p:cNvPr id="18" name="TextBox 18"/>
          <p:cNvSpPr txBox="1"/>
          <p:nvPr/>
        </p:nvSpPr>
        <p:spPr>
          <a:xfrm>
            <a:off x="2295375" y="4042427"/>
            <a:ext cx="600890" cy="462893"/>
          </a:xfrm>
          <a:prstGeom prst="rect">
            <a:avLst/>
          </a:prstGeom>
        </p:spPr>
        <p:txBody>
          <a:bodyPr lIns="0" tIns="0" rIns="0" bIns="0" rtlCol="0" anchor="t">
            <a:spAutoFit/>
          </a:bodyPr>
          <a:lstStyle/>
          <a:p>
            <a:pPr algn="ctr">
              <a:lnSpc>
                <a:spcPts val="3286"/>
              </a:lnSpc>
            </a:pPr>
            <a:r>
              <a:rPr lang="en-US" sz="2738" i="1" spc="224" dirty="0">
                <a:solidFill>
                  <a:srgbClr val="FFFFFF"/>
                </a:solidFill>
                <a:latin typeface="Codec Pro ExtraBold"/>
                <a:ea typeface="Codec Pro ExtraBold"/>
                <a:cs typeface="Codec Pro ExtraBold"/>
                <a:sym typeface="Codec Pro ExtraBold"/>
              </a:rPr>
              <a:t>1.4</a:t>
            </a:r>
          </a:p>
        </p:txBody>
      </p:sp>
      <p:sp>
        <p:nvSpPr>
          <p:cNvPr id="19" name="TextBox 19"/>
          <p:cNvSpPr txBox="1"/>
          <p:nvPr/>
        </p:nvSpPr>
        <p:spPr>
          <a:xfrm>
            <a:off x="2352128" y="4780802"/>
            <a:ext cx="600890" cy="462893"/>
          </a:xfrm>
          <a:prstGeom prst="rect">
            <a:avLst/>
          </a:prstGeom>
        </p:spPr>
        <p:txBody>
          <a:bodyPr lIns="0" tIns="0" rIns="0" bIns="0" rtlCol="0" anchor="t">
            <a:spAutoFit/>
          </a:bodyPr>
          <a:lstStyle/>
          <a:p>
            <a:pPr algn="ctr">
              <a:lnSpc>
                <a:spcPts val="3286"/>
              </a:lnSpc>
            </a:pPr>
            <a:r>
              <a:rPr lang="en-US" sz="2738" i="1" spc="224" dirty="0">
                <a:solidFill>
                  <a:srgbClr val="FFFFFF"/>
                </a:solidFill>
                <a:latin typeface="Codec Pro ExtraBold"/>
                <a:ea typeface="Codec Pro ExtraBold"/>
                <a:cs typeface="Codec Pro ExtraBold"/>
                <a:sym typeface="Codec Pro ExtraBold"/>
              </a:rPr>
              <a:t>1.5</a:t>
            </a:r>
          </a:p>
        </p:txBody>
      </p:sp>
      <p:sp>
        <p:nvSpPr>
          <p:cNvPr id="20" name="TextBox 20"/>
          <p:cNvSpPr txBox="1"/>
          <p:nvPr/>
        </p:nvSpPr>
        <p:spPr>
          <a:xfrm>
            <a:off x="2352128" y="2571936"/>
            <a:ext cx="600890" cy="462893"/>
          </a:xfrm>
          <a:prstGeom prst="rect">
            <a:avLst/>
          </a:prstGeom>
        </p:spPr>
        <p:txBody>
          <a:bodyPr lIns="0" tIns="0" rIns="0" bIns="0" rtlCol="0" anchor="t">
            <a:spAutoFit/>
          </a:bodyPr>
          <a:lstStyle/>
          <a:p>
            <a:pPr algn="ctr">
              <a:lnSpc>
                <a:spcPts val="3286"/>
              </a:lnSpc>
            </a:pPr>
            <a:r>
              <a:rPr lang="en-US" sz="2738" i="1" spc="224" dirty="0">
                <a:solidFill>
                  <a:srgbClr val="FFFFFF"/>
                </a:solidFill>
                <a:latin typeface="Codec Pro ExtraBold"/>
                <a:ea typeface="Codec Pro ExtraBold"/>
                <a:cs typeface="Codec Pro ExtraBold"/>
                <a:sym typeface="Codec Pro ExtraBold"/>
              </a:rPr>
              <a:t>1.2</a:t>
            </a:r>
          </a:p>
        </p:txBody>
      </p:sp>
      <p:sp>
        <p:nvSpPr>
          <p:cNvPr id="27" name="TextBox 27"/>
          <p:cNvSpPr txBox="1"/>
          <p:nvPr/>
        </p:nvSpPr>
        <p:spPr>
          <a:xfrm>
            <a:off x="2295375" y="6478927"/>
            <a:ext cx="722500" cy="409023"/>
          </a:xfrm>
          <a:prstGeom prst="rect">
            <a:avLst/>
          </a:prstGeom>
        </p:spPr>
        <p:txBody>
          <a:bodyPr wrap="square" lIns="0" tIns="0" rIns="0" bIns="0" rtlCol="0" anchor="t">
            <a:spAutoFit/>
          </a:bodyPr>
          <a:lstStyle/>
          <a:p>
            <a:pPr algn="ctr">
              <a:lnSpc>
                <a:spcPts val="3286"/>
              </a:lnSpc>
            </a:pPr>
            <a:r>
              <a:rPr lang="en-US" sz="2738" i="1" spc="224" dirty="0">
                <a:solidFill>
                  <a:srgbClr val="FFFFFF"/>
                </a:solidFill>
                <a:latin typeface="Codec Pro ExtraBold"/>
                <a:ea typeface="Codec Pro ExtraBold"/>
                <a:cs typeface="Codec Pro ExtraBold"/>
                <a:sym typeface="Codec Pro ExtraBold"/>
              </a:rPr>
              <a:t>2.1</a:t>
            </a:r>
          </a:p>
        </p:txBody>
      </p:sp>
      <p:sp>
        <p:nvSpPr>
          <p:cNvPr id="28" name="TextBox 28"/>
          <p:cNvSpPr txBox="1"/>
          <p:nvPr/>
        </p:nvSpPr>
        <p:spPr>
          <a:xfrm>
            <a:off x="2309597" y="7253208"/>
            <a:ext cx="600890" cy="462893"/>
          </a:xfrm>
          <a:prstGeom prst="rect">
            <a:avLst/>
          </a:prstGeom>
        </p:spPr>
        <p:txBody>
          <a:bodyPr lIns="0" tIns="0" rIns="0" bIns="0" rtlCol="0" anchor="t">
            <a:spAutoFit/>
          </a:bodyPr>
          <a:lstStyle/>
          <a:p>
            <a:pPr algn="ctr">
              <a:lnSpc>
                <a:spcPts val="3286"/>
              </a:lnSpc>
            </a:pPr>
            <a:r>
              <a:rPr lang="en-US" sz="2738" i="1" spc="224" dirty="0">
                <a:solidFill>
                  <a:srgbClr val="FFFFFF"/>
                </a:solidFill>
                <a:latin typeface="Codec Pro ExtraBold"/>
                <a:ea typeface="Codec Pro ExtraBold"/>
                <a:cs typeface="Codec Pro ExtraBold"/>
                <a:sym typeface="Codec Pro ExtraBold"/>
              </a:rPr>
              <a:t>2.2</a:t>
            </a:r>
          </a:p>
        </p:txBody>
      </p:sp>
      <p:sp>
        <p:nvSpPr>
          <p:cNvPr id="29" name="TextBox 29"/>
          <p:cNvSpPr txBox="1"/>
          <p:nvPr/>
        </p:nvSpPr>
        <p:spPr>
          <a:xfrm>
            <a:off x="2309597" y="3308222"/>
            <a:ext cx="600890" cy="462893"/>
          </a:xfrm>
          <a:prstGeom prst="rect">
            <a:avLst/>
          </a:prstGeom>
        </p:spPr>
        <p:txBody>
          <a:bodyPr lIns="0" tIns="0" rIns="0" bIns="0" rtlCol="0" anchor="t">
            <a:spAutoFit/>
          </a:bodyPr>
          <a:lstStyle/>
          <a:p>
            <a:pPr algn="ctr">
              <a:lnSpc>
                <a:spcPts val="3286"/>
              </a:lnSpc>
            </a:pPr>
            <a:r>
              <a:rPr lang="en-US" sz="2738" i="1" spc="224" dirty="0">
                <a:solidFill>
                  <a:srgbClr val="FFFFFF"/>
                </a:solidFill>
                <a:latin typeface="Codec Pro ExtraBold"/>
                <a:ea typeface="Codec Pro ExtraBold"/>
                <a:cs typeface="Codec Pro ExtraBold"/>
                <a:sym typeface="Codec Pro ExtraBold"/>
              </a:rPr>
              <a:t>1.3</a:t>
            </a:r>
          </a:p>
        </p:txBody>
      </p:sp>
      <p:sp>
        <p:nvSpPr>
          <p:cNvPr id="30" name="TextBox 30"/>
          <p:cNvSpPr txBox="1"/>
          <p:nvPr/>
        </p:nvSpPr>
        <p:spPr>
          <a:xfrm>
            <a:off x="2309597" y="8759690"/>
            <a:ext cx="600890" cy="462893"/>
          </a:xfrm>
          <a:prstGeom prst="rect">
            <a:avLst/>
          </a:prstGeom>
        </p:spPr>
        <p:txBody>
          <a:bodyPr lIns="0" tIns="0" rIns="0" bIns="0" rtlCol="0" anchor="t">
            <a:spAutoFit/>
          </a:bodyPr>
          <a:lstStyle/>
          <a:p>
            <a:pPr algn="ctr">
              <a:lnSpc>
                <a:spcPts val="3286"/>
              </a:lnSpc>
            </a:pPr>
            <a:r>
              <a:rPr lang="en-US" sz="2738" i="1" spc="224" dirty="0">
                <a:solidFill>
                  <a:srgbClr val="FFFFFF"/>
                </a:solidFill>
                <a:latin typeface="Codec Pro ExtraBold"/>
                <a:ea typeface="Codec Pro ExtraBold"/>
                <a:cs typeface="Codec Pro ExtraBold"/>
                <a:sym typeface="Codec Pro ExtraBold"/>
              </a:rPr>
              <a:t>2.4</a:t>
            </a:r>
          </a:p>
        </p:txBody>
      </p:sp>
      <p:sp>
        <p:nvSpPr>
          <p:cNvPr id="31" name="TextBox 31"/>
          <p:cNvSpPr txBox="1"/>
          <p:nvPr/>
        </p:nvSpPr>
        <p:spPr>
          <a:xfrm>
            <a:off x="2295375" y="9481207"/>
            <a:ext cx="600890" cy="462893"/>
          </a:xfrm>
          <a:prstGeom prst="rect">
            <a:avLst/>
          </a:prstGeom>
        </p:spPr>
        <p:txBody>
          <a:bodyPr lIns="0" tIns="0" rIns="0" bIns="0" rtlCol="0" anchor="t">
            <a:spAutoFit/>
          </a:bodyPr>
          <a:lstStyle/>
          <a:p>
            <a:pPr algn="ctr">
              <a:lnSpc>
                <a:spcPts val="3286"/>
              </a:lnSpc>
            </a:pPr>
            <a:r>
              <a:rPr lang="en-US" sz="2738" i="1" spc="224" dirty="0">
                <a:solidFill>
                  <a:srgbClr val="FFFFFF"/>
                </a:solidFill>
                <a:latin typeface="Codec Pro ExtraBold"/>
                <a:ea typeface="Codec Pro ExtraBold"/>
                <a:cs typeface="Codec Pro ExtraBold"/>
                <a:sym typeface="Codec Pro ExtraBold"/>
              </a:rPr>
              <a:t>2.5</a:t>
            </a:r>
          </a:p>
        </p:txBody>
      </p:sp>
      <p:grpSp>
        <p:nvGrpSpPr>
          <p:cNvPr id="37" name="Group 5">
            <a:extLst>
              <a:ext uri="{FF2B5EF4-FFF2-40B4-BE49-F238E27FC236}">
                <a16:creationId xmlns:a16="http://schemas.microsoft.com/office/drawing/2014/main" id="{5242F178-1464-4D4B-961C-B1FF9B9128AB}"/>
              </a:ext>
            </a:extLst>
          </p:cNvPr>
          <p:cNvGrpSpPr/>
          <p:nvPr/>
        </p:nvGrpSpPr>
        <p:grpSpPr>
          <a:xfrm>
            <a:off x="15178088" y="-23925"/>
            <a:ext cx="3086100" cy="11299900"/>
            <a:chOff x="0" y="0"/>
            <a:chExt cx="812800" cy="2976105"/>
          </a:xfrm>
        </p:grpSpPr>
        <p:sp>
          <p:nvSpPr>
            <p:cNvPr id="38" name="Freeform 6">
              <a:extLst>
                <a:ext uri="{FF2B5EF4-FFF2-40B4-BE49-F238E27FC236}">
                  <a16:creationId xmlns:a16="http://schemas.microsoft.com/office/drawing/2014/main" id="{EAE72A09-0E98-4F0E-86B3-E6873A8404E7}"/>
                </a:ext>
              </a:extLst>
            </p:cNvPr>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39" name="TextBox 7">
              <a:extLst>
                <a:ext uri="{FF2B5EF4-FFF2-40B4-BE49-F238E27FC236}">
                  <a16:creationId xmlns:a16="http://schemas.microsoft.com/office/drawing/2014/main" id="{E86ECC99-D36C-461D-9F9E-673B4A2534AC}"/>
                </a:ext>
              </a:extLst>
            </p:cNvPr>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sp>
        <p:nvSpPr>
          <p:cNvPr id="44" name="TextBox 43">
            <a:extLst>
              <a:ext uri="{FF2B5EF4-FFF2-40B4-BE49-F238E27FC236}">
                <a16:creationId xmlns:a16="http://schemas.microsoft.com/office/drawing/2014/main" id="{A02FBE19-4790-4F62-8CF4-E6213B357219}"/>
              </a:ext>
            </a:extLst>
          </p:cNvPr>
          <p:cNvSpPr txBox="1"/>
          <p:nvPr/>
        </p:nvSpPr>
        <p:spPr>
          <a:xfrm>
            <a:off x="4273396" y="1070171"/>
            <a:ext cx="7764195" cy="8894743"/>
          </a:xfrm>
          <a:prstGeom prst="rect">
            <a:avLst/>
          </a:prstGeom>
          <a:noFill/>
        </p:spPr>
        <p:txBody>
          <a:bodyPr wrap="square" rtlCol="0">
            <a:spAutoFit/>
          </a:bodyPr>
          <a:lstStyle/>
          <a:p>
            <a:r>
              <a:rPr lang="en-US" sz="3200" b="1" dirty="0">
                <a:latin typeface="Arial Black" panose="020B0A04020102020204" pitchFamily="34" charset="0"/>
              </a:rPr>
              <a:t>Gender Discrimination</a:t>
            </a:r>
          </a:p>
          <a:p>
            <a:endParaRPr lang="en-US" dirty="0"/>
          </a:p>
          <a:p>
            <a:r>
              <a:rPr lang="en-US" sz="2400" dirty="0"/>
              <a:t>Introduction</a:t>
            </a:r>
          </a:p>
          <a:p>
            <a:endParaRPr lang="en-US" sz="2400" dirty="0"/>
          </a:p>
          <a:p>
            <a:r>
              <a:rPr lang="en-US" sz="2400" dirty="0"/>
              <a:t>Metaphors about Gender Discrimination</a:t>
            </a:r>
          </a:p>
          <a:p>
            <a:endParaRPr lang="en-US" sz="2400" dirty="0"/>
          </a:p>
          <a:p>
            <a:r>
              <a:rPr lang="en-US" sz="2400" dirty="0"/>
              <a:t>Ethical Framework for Gender Discrimination</a:t>
            </a:r>
          </a:p>
          <a:p>
            <a:endParaRPr lang="en-US" sz="2400" dirty="0"/>
          </a:p>
          <a:p>
            <a:r>
              <a:rPr lang="en-US" sz="2400" dirty="0"/>
              <a:t>Religious Perspective on Gender Discrimination</a:t>
            </a:r>
          </a:p>
          <a:p>
            <a:endParaRPr lang="en-US" sz="2400" dirty="0"/>
          </a:p>
          <a:p>
            <a:r>
              <a:rPr lang="en-US" sz="2400" dirty="0"/>
              <a:t>Conclusion</a:t>
            </a:r>
          </a:p>
          <a:p>
            <a:endParaRPr lang="en-US" dirty="0"/>
          </a:p>
          <a:p>
            <a:endParaRPr lang="en-US" dirty="0"/>
          </a:p>
          <a:p>
            <a:r>
              <a:rPr lang="en-US" sz="3600" b="1" dirty="0">
                <a:latin typeface="Arial Black" panose="020B0A04020102020204" pitchFamily="34" charset="0"/>
              </a:rPr>
              <a:t>Sexual Harassment</a:t>
            </a:r>
          </a:p>
          <a:p>
            <a:endParaRPr lang="en-US" dirty="0"/>
          </a:p>
          <a:p>
            <a:r>
              <a:rPr lang="en-US" sz="2400" dirty="0"/>
              <a:t>Introduction</a:t>
            </a:r>
          </a:p>
          <a:p>
            <a:endParaRPr lang="en-US" sz="2400" dirty="0"/>
          </a:p>
          <a:p>
            <a:r>
              <a:rPr lang="en-US" sz="2400" dirty="0"/>
              <a:t>Metaphors about Sexual Harassment</a:t>
            </a:r>
          </a:p>
          <a:p>
            <a:endParaRPr lang="en-US" sz="2400" dirty="0"/>
          </a:p>
          <a:p>
            <a:r>
              <a:rPr lang="en-US" sz="2400" dirty="0"/>
              <a:t>Ethical Framework for Sexual Harassment</a:t>
            </a:r>
          </a:p>
          <a:p>
            <a:endParaRPr lang="en-US" sz="2400" dirty="0"/>
          </a:p>
          <a:p>
            <a:r>
              <a:rPr lang="en-US" sz="2400" dirty="0"/>
              <a:t>Religious Perspectives on Sexual Harassment</a:t>
            </a:r>
          </a:p>
          <a:p>
            <a:endParaRPr lang="en-US" sz="2400" dirty="0"/>
          </a:p>
          <a:p>
            <a:r>
              <a:rPr lang="en-US" sz="2400" dirty="0"/>
              <a:t>Conclusion</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362">
                                          <p:stCondLst>
                                            <p:cond delay="0"/>
                                          </p:stCondLst>
                                        </p:cTn>
                                        <p:tgtEl>
                                          <p:spTgt spid="12"/>
                                        </p:tgtEl>
                                      </p:cBhvr>
                                    </p:animEffect>
                                    <p:anim calcmode="lin" valueType="num">
                                      <p:cBhvr>
                                        <p:cTn id="8" dur="1139"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9" dur="415"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 dur="415" tmFilter="0, 0; 0.125,0.2665; 0.25,0.4; 0.375,0.465; 0.5,0.5;  0.625,0.535; 0.75,0.6; 0.875,0.7335; 1,1">
                                          <p:stCondLst>
                                            <p:cond delay="415"/>
                                          </p:stCondLst>
                                        </p:cTn>
                                        <p:tgtEl>
                                          <p:spTgt spid="12"/>
                                        </p:tgtEl>
                                        <p:attrNameLst>
                                          <p:attrName>ppt_y</p:attrName>
                                        </p:attrNameLst>
                                      </p:cBhvr>
                                      <p:tavLst>
                                        <p:tav tm="0" fmla="#ppt_y-sin(pi*$)/9">
                                          <p:val>
                                            <p:fltVal val="0"/>
                                          </p:val>
                                        </p:tav>
                                        <p:tav tm="100000">
                                          <p:val>
                                            <p:fltVal val="1"/>
                                          </p:val>
                                        </p:tav>
                                      </p:tavLst>
                                    </p:anim>
                                    <p:anim calcmode="lin" valueType="num">
                                      <p:cBhvr>
                                        <p:cTn id="11" dur="207" tmFilter="0, 0; 0.125,0.2665; 0.25,0.4; 0.375,0.465; 0.5,0.5;  0.625,0.535; 0.75,0.6; 0.875,0.7335; 1,1">
                                          <p:stCondLst>
                                            <p:cond delay="828"/>
                                          </p:stCondLst>
                                        </p:cTn>
                                        <p:tgtEl>
                                          <p:spTgt spid="12"/>
                                        </p:tgtEl>
                                        <p:attrNameLst>
                                          <p:attrName>ppt_y</p:attrName>
                                        </p:attrNameLst>
                                      </p:cBhvr>
                                      <p:tavLst>
                                        <p:tav tm="0" fmla="#ppt_y-sin(pi*$)/27">
                                          <p:val>
                                            <p:fltVal val="0"/>
                                          </p:val>
                                        </p:tav>
                                        <p:tav tm="100000">
                                          <p:val>
                                            <p:fltVal val="1"/>
                                          </p:val>
                                        </p:tav>
                                      </p:tavLst>
                                    </p:anim>
                                    <p:anim calcmode="lin" valueType="num">
                                      <p:cBhvr>
                                        <p:cTn id="12" dur="103" tmFilter="0, 0; 0.125,0.2665; 0.25,0.4; 0.375,0.465; 0.5,0.5;  0.625,0.535; 0.75,0.6; 0.875,0.7335; 1,1">
                                          <p:stCondLst>
                                            <p:cond delay="1035"/>
                                          </p:stCondLst>
                                        </p:cTn>
                                        <p:tgtEl>
                                          <p:spTgt spid="12"/>
                                        </p:tgtEl>
                                        <p:attrNameLst>
                                          <p:attrName>ppt_y</p:attrName>
                                        </p:attrNameLst>
                                      </p:cBhvr>
                                      <p:tavLst>
                                        <p:tav tm="0" fmla="#ppt_y-sin(pi*$)/81">
                                          <p:val>
                                            <p:fltVal val="0"/>
                                          </p:val>
                                        </p:tav>
                                        <p:tav tm="100000">
                                          <p:val>
                                            <p:fltVal val="1"/>
                                          </p:val>
                                        </p:tav>
                                      </p:tavLst>
                                    </p:anim>
                                    <p:animScale>
                                      <p:cBhvr>
                                        <p:cTn id="13" dur="16">
                                          <p:stCondLst>
                                            <p:cond delay="406"/>
                                          </p:stCondLst>
                                        </p:cTn>
                                        <p:tgtEl>
                                          <p:spTgt spid="12"/>
                                        </p:tgtEl>
                                      </p:cBhvr>
                                      <p:to x="100000" y="60000"/>
                                    </p:animScale>
                                    <p:animScale>
                                      <p:cBhvr>
                                        <p:cTn id="14" dur="104" decel="50000">
                                          <p:stCondLst>
                                            <p:cond delay="423"/>
                                          </p:stCondLst>
                                        </p:cTn>
                                        <p:tgtEl>
                                          <p:spTgt spid="12"/>
                                        </p:tgtEl>
                                      </p:cBhvr>
                                      <p:to x="100000" y="100000"/>
                                    </p:animScale>
                                    <p:animScale>
                                      <p:cBhvr>
                                        <p:cTn id="15" dur="16">
                                          <p:stCondLst>
                                            <p:cond delay="820"/>
                                          </p:stCondLst>
                                        </p:cTn>
                                        <p:tgtEl>
                                          <p:spTgt spid="12"/>
                                        </p:tgtEl>
                                      </p:cBhvr>
                                      <p:to x="100000" y="80000"/>
                                    </p:animScale>
                                    <p:animScale>
                                      <p:cBhvr>
                                        <p:cTn id="16" dur="104" decel="50000">
                                          <p:stCondLst>
                                            <p:cond delay="836"/>
                                          </p:stCondLst>
                                        </p:cTn>
                                        <p:tgtEl>
                                          <p:spTgt spid="12"/>
                                        </p:tgtEl>
                                      </p:cBhvr>
                                      <p:to x="100000" y="100000"/>
                                    </p:animScale>
                                    <p:animScale>
                                      <p:cBhvr>
                                        <p:cTn id="17" dur="16">
                                          <p:stCondLst>
                                            <p:cond delay="1026"/>
                                          </p:stCondLst>
                                        </p:cTn>
                                        <p:tgtEl>
                                          <p:spTgt spid="12"/>
                                        </p:tgtEl>
                                      </p:cBhvr>
                                      <p:to x="100000" y="90000"/>
                                    </p:animScale>
                                    <p:animScale>
                                      <p:cBhvr>
                                        <p:cTn id="18" dur="104" decel="50000">
                                          <p:stCondLst>
                                            <p:cond delay="1042"/>
                                          </p:stCondLst>
                                        </p:cTn>
                                        <p:tgtEl>
                                          <p:spTgt spid="12"/>
                                        </p:tgtEl>
                                      </p:cBhvr>
                                      <p:to x="100000" y="100000"/>
                                    </p:animScale>
                                    <p:animScale>
                                      <p:cBhvr>
                                        <p:cTn id="19" dur="16">
                                          <p:stCondLst>
                                            <p:cond delay="1130"/>
                                          </p:stCondLst>
                                        </p:cTn>
                                        <p:tgtEl>
                                          <p:spTgt spid="12"/>
                                        </p:tgtEl>
                                      </p:cBhvr>
                                      <p:to x="100000" y="95000"/>
                                    </p:animScale>
                                    <p:animScale>
                                      <p:cBhvr>
                                        <p:cTn id="20" dur="104" decel="50000">
                                          <p:stCondLst>
                                            <p:cond delay="1146"/>
                                          </p:stCondLst>
                                        </p:cTn>
                                        <p:tgtEl>
                                          <p:spTgt spid="1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500"/>
                                        <p:tgtEl>
                                          <p:spTgt spid="3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500"/>
                                        <p:tgtEl>
                                          <p:spTgt spid="31"/>
                                        </p:tgtEl>
                                      </p:cBhvr>
                                    </p:animEffect>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44"/>
                                        </p:tgtEl>
                                        <p:attrNameLst>
                                          <p:attrName>style.visibility</p:attrName>
                                        </p:attrNameLst>
                                      </p:cBhvr>
                                      <p:to>
                                        <p:strVal val="visible"/>
                                      </p:to>
                                    </p:set>
                                    <p:anim calcmode="lin" valueType="num">
                                      <p:cBhvr additive="base">
                                        <p:cTn id="69" dur="500" fill="hold"/>
                                        <p:tgtEl>
                                          <p:spTgt spid="44"/>
                                        </p:tgtEl>
                                        <p:attrNameLst>
                                          <p:attrName>ppt_x</p:attrName>
                                        </p:attrNameLst>
                                      </p:cBhvr>
                                      <p:tavLst>
                                        <p:tav tm="0">
                                          <p:val>
                                            <p:strVal val="#ppt_x"/>
                                          </p:val>
                                        </p:tav>
                                        <p:tav tm="100000">
                                          <p:val>
                                            <p:strVal val="#ppt_x"/>
                                          </p:val>
                                        </p:tav>
                                      </p:tavLst>
                                    </p:anim>
                                    <p:anim calcmode="lin" valueType="num">
                                      <p:cBhvr additive="base">
                                        <p:cTn id="70"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7" grpId="0"/>
      <p:bldP spid="18" grpId="0"/>
      <p:bldP spid="19" grpId="0"/>
      <p:bldP spid="20" grpId="0"/>
      <p:bldP spid="27" grpId="0"/>
      <p:bldP spid="28" grpId="0"/>
      <p:bldP spid="29" grpId="0"/>
      <p:bldP spid="30" grpId="0"/>
      <p:bldP spid="31" grpId="0"/>
      <p:bldP spid="4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156690" y="372998"/>
            <a:ext cx="18131310" cy="2503170"/>
          </a:xfrm>
          <a:prstGeom prst="rect">
            <a:avLst/>
          </a:prstGeom>
        </p:spPr>
        <p:txBody>
          <a:bodyPr lIns="0" tIns="0" rIns="0" bIns="0" rtlCol="0" anchor="t">
            <a:spAutoFit/>
          </a:bodyPr>
          <a:lstStyle/>
          <a:p>
            <a:pPr algn="ctr">
              <a:lnSpc>
                <a:spcPts val="10080"/>
              </a:lnSpc>
            </a:pPr>
            <a:r>
              <a:rPr lang="en-US" sz="7200" b="1" dirty="0">
                <a:solidFill>
                  <a:srgbClr val="000000"/>
                </a:solidFill>
                <a:latin typeface="Canva Sans Bold"/>
                <a:ea typeface="Canva Sans Bold"/>
                <a:cs typeface="Canva Sans Bold"/>
                <a:sym typeface="Canva Sans Bold"/>
              </a:rPr>
              <a:t> 3.2. Metaphors about the Environmental Ethics:-</a:t>
            </a:r>
          </a:p>
        </p:txBody>
      </p:sp>
      <p:sp>
        <p:nvSpPr>
          <p:cNvPr id="11" name="TextBox 11"/>
          <p:cNvSpPr txBox="1"/>
          <p:nvPr/>
        </p:nvSpPr>
        <p:spPr>
          <a:xfrm>
            <a:off x="1028700" y="3932555"/>
            <a:ext cx="9553988" cy="887095"/>
          </a:xfrm>
          <a:prstGeom prst="rect">
            <a:avLst/>
          </a:prstGeom>
        </p:spPr>
        <p:txBody>
          <a:bodyPr lIns="0" tIns="0" rIns="0" bIns="0" rtlCol="0" anchor="t">
            <a:spAutoFit/>
          </a:bodyPr>
          <a:lstStyle/>
          <a:p>
            <a:pPr algn="ctr">
              <a:lnSpc>
                <a:spcPts val="7279"/>
              </a:lnSpc>
            </a:pPr>
            <a:r>
              <a:rPr lang="en-US" sz="5199" b="1" dirty="0">
                <a:solidFill>
                  <a:srgbClr val="000000"/>
                </a:solidFill>
                <a:latin typeface="Canva Sans Bold"/>
                <a:ea typeface="Canva Sans Bold"/>
                <a:cs typeface="Canva Sans Bold"/>
                <a:sym typeface="Canva Sans Bold"/>
              </a:rPr>
              <a:t>3.2.1. The Invisible Hand:-</a:t>
            </a:r>
          </a:p>
        </p:txBody>
      </p:sp>
      <p:sp>
        <p:nvSpPr>
          <p:cNvPr id="12" name="TextBox 12"/>
          <p:cNvSpPr txBox="1"/>
          <p:nvPr/>
        </p:nvSpPr>
        <p:spPr>
          <a:xfrm>
            <a:off x="1028700" y="4991100"/>
            <a:ext cx="16230600" cy="1805302"/>
          </a:xfrm>
          <a:prstGeom prst="rect">
            <a:avLst/>
          </a:prstGeom>
        </p:spPr>
        <p:txBody>
          <a:bodyPr lIns="0" tIns="0" rIns="0" bIns="0" rtlCol="0" anchor="t">
            <a:spAutoFit/>
          </a:bodyPr>
          <a:lstStyle/>
          <a:p>
            <a:pPr algn="just">
              <a:lnSpc>
                <a:spcPts val="4759"/>
              </a:lnSpc>
            </a:pPr>
            <a:r>
              <a:rPr lang="en-US" sz="3399" dirty="0">
                <a:solidFill>
                  <a:schemeClr val="accent5">
                    <a:lumMod val="75000"/>
                  </a:schemeClr>
                </a:solidFill>
                <a:latin typeface="Canva Sans"/>
                <a:ea typeface="Canva Sans"/>
                <a:cs typeface="Canva Sans"/>
                <a:sym typeface="Canva Sans"/>
              </a:rPr>
              <a:t>Optimistic metaphor from Adam Smith’s The Wealth of Nations. Self-interest in business benefits society, but unchecked growth leads to environmental issues like pollution and habitat destruction.</a:t>
            </a:r>
          </a:p>
        </p:txBody>
      </p:sp>
      <p:sp>
        <p:nvSpPr>
          <p:cNvPr id="13" name="TextBox 13"/>
          <p:cNvSpPr txBox="1"/>
          <p:nvPr/>
        </p:nvSpPr>
        <p:spPr>
          <a:xfrm>
            <a:off x="0" y="6932424"/>
            <a:ext cx="14592495" cy="887095"/>
          </a:xfrm>
          <a:prstGeom prst="rect">
            <a:avLst/>
          </a:prstGeom>
        </p:spPr>
        <p:txBody>
          <a:bodyPr lIns="0" tIns="0" rIns="0" bIns="0" rtlCol="0" anchor="t">
            <a:spAutoFit/>
          </a:bodyPr>
          <a:lstStyle/>
          <a:p>
            <a:pPr algn="ctr">
              <a:lnSpc>
                <a:spcPts val="7279"/>
              </a:lnSpc>
            </a:pPr>
            <a:r>
              <a:rPr lang="en-US" sz="5199" b="1" dirty="0">
                <a:solidFill>
                  <a:srgbClr val="000000"/>
                </a:solidFill>
                <a:latin typeface="Canva Sans Bold"/>
                <a:ea typeface="Canva Sans Bold"/>
                <a:cs typeface="Canva Sans Bold"/>
                <a:sym typeface="Canva Sans Bold"/>
              </a:rPr>
              <a:t>3.2.2. The Tragedy of the Commons:</a:t>
            </a:r>
          </a:p>
        </p:txBody>
      </p:sp>
      <p:sp>
        <p:nvSpPr>
          <p:cNvPr id="14" name="TextBox 14"/>
          <p:cNvSpPr txBox="1"/>
          <p:nvPr/>
        </p:nvSpPr>
        <p:spPr>
          <a:xfrm>
            <a:off x="1028700" y="8010019"/>
            <a:ext cx="16230600" cy="1180465"/>
          </a:xfrm>
          <a:prstGeom prst="rect">
            <a:avLst/>
          </a:prstGeom>
        </p:spPr>
        <p:txBody>
          <a:bodyPr lIns="0" tIns="0" rIns="0" bIns="0" rtlCol="0" anchor="t">
            <a:spAutoFit/>
          </a:bodyPr>
          <a:lstStyle/>
          <a:p>
            <a:pPr algn="just">
              <a:lnSpc>
                <a:spcPts val="4759"/>
              </a:lnSpc>
            </a:pPr>
            <a:r>
              <a:rPr lang="en-US" sz="3399" dirty="0">
                <a:solidFill>
                  <a:schemeClr val="accent5">
                    <a:lumMod val="75000"/>
                  </a:schemeClr>
                </a:solidFill>
                <a:latin typeface="Canva Sans"/>
                <a:ea typeface="Canva Sans"/>
                <a:cs typeface="Canva Sans"/>
                <a:sym typeface="Canva Sans"/>
              </a:rPr>
              <a:t>Cautionary metaphor from Garrett Hardin. Common resources, like air and water, are overused when individuals act in self-interest without regulation.</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1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left)">
                                      <p:cBhvr>
                                        <p:cTn id="24" dur="1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47"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431382" y="-49641"/>
            <a:ext cx="17847093" cy="2503170"/>
          </a:xfrm>
          <a:prstGeom prst="rect">
            <a:avLst/>
          </a:prstGeom>
        </p:spPr>
        <p:txBody>
          <a:bodyPr lIns="0" tIns="0" rIns="0" bIns="0" rtlCol="0" anchor="t">
            <a:spAutoFit/>
          </a:bodyPr>
          <a:lstStyle/>
          <a:p>
            <a:pPr algn="ctr">
              <a:lnSpc>
                <a:spcPts val="10080"/>
              </a:lnSpc>
            </a:pPr>
            <a:r>
              <a:rPr lang="en-US" sz="7200" b="1" dirty="0">
                <a:solidFill>
                  <a:srgbClr val="000000"/>
                </a:solidFill>
                <a:latin typeface="Canva Sans Bold"/>
                <a:ea typeface="Canva Sans Bold"/>
                <a:cs typeface="Canva Sans Bold"/>
                <a:sym typeface="Canva Sans Bold"/>
              </a:rPr>
              <a:t>3.3 Moral Frameworks on Environmental Ethics :-</a:t>
            </a:r>
          </a:p>
        </p:txBody>
      </p:sp>
      <p:sp>
        <p:nvSpPr>
          <p:cNvPr id="11" name="TextBox 11"/>
          <p:cNvSpPr txBox="1"/>
          <p:nvPr/>
        </p:nvSpPr>
        <p:spPr>
          <a:xfrm>
            <a:off x="304800" y="2857500"/>
            <a:ext cx="15859262" cy="6921500"/>
          </a:xfrm>
          <a:prstGeom prst="rect">
            <a:avLst/>
          </a:prstGeom>
        </p:spPr>
        <p:txBody>
          <a:bodyPr wrap="square" lIns="0" tIns="0" rIns="0" bIns="0" rtlCol="0" anchor="t">
            <a:spAutoFit/>
          </a:bodyPr>
          <a:lstStyle/>
          <a:p>
            <a:pPr algn="just">
              <a:lnSpc>
                <a:spcPts val="5039"/>
              </a:lnSpc>
            </a:pPr>
            <a:r>
              <a:rPr lang="en-US" sz="3599" b="1" dirty="0">
                <a:solidFill>
                  <a:srgbClr val="000000"/>
                </a:solidFill>
                <a:latin typeface="Canva Sans Bold"/>
                <a:ea typeface="Canva Sans Bold"/>
                <a:cs typeface="Canva Sans Bold"/>
                <a:sym typeface="Canva Sans Bold"/>
              </a:rPr>
              <a:t>Anthropocentric:- </a:t>
            </a:r>
            <a:r>
              <a:rPr lang="en-US" sz="3599" dirty="0">
                <a:solidFill>
                  <a:schemeClr val="accent5">
                    <a:lumMod val="75000"/>
                  </a:schemeClr>
                </a:solidFill>
                <a:latin typeface="Canva Sans"/>
                <a:ea typeface="Canva Sans"/>
                <a:cs typeface="Canva Sans"/>
                <a:sym typeface="Canva Sans"/>
              </a:rPr>
              <a:t>Focuses on human benefits and threats from environmental degradation. </a:t>
            </a:r>
          </a:p>
          <a:p>
            <a:pPr algn="just">
              <a:lnSpc>
                <a:spcPts val="5039"/>
              </a:lnSpc>
            </a:pPr>
            <a:r>
              <a:rPr lang="en-US" sz="3599" b="1" dirty="0">
                <a:solidFill>
                  <a:srgbClr val="000000"/>
                </a:solidFill>
                <a:latin typeface="Canva Sans Bold"/>
                <a:ea typeface="Canva Sans Bold"/>
                <a:cs typeface="Canva Sans Bold"/>
                <a:sym typeface="Canva Sans Bold"/>
              </a:rPr>
              <a:t>Sentient-Centered Ethics: </a:t>
            </a:r>
            <a:r>
              <a:rPr lang="en-US" sz="3599" dirty="0">
                <a:solidFill>
                  <a:schemeClr val="accent5">
                    <a:lumMod val="75000"/>
                  </a:schemeClr>
                </a:solidFill>
                <a:latin typeface="Canva Sans"/>
                <a:ea typeface="Canva Sans"/>
                <a:cs typeface="Canva Sans"/>
                <a:sym typeface="Canva Sans"/>
              </a:rPr>
              <a:t>Focuses on the inherent worth of sentient animals (those capable of feeling pain). Rejects "speciesism."</a:t>
            </a:r>
          </a:p>
          <a:p>
            <a:pPr algn="just">
              <a:lnSpc>
                <a:spcPts val="5039"/>
              </a:lnSpc>
            </a:pPr>
            <a:r>
              <a:rPr lang="en-US" sz="3599" b="1" dirty="0">
                <a:solidFill>
                  <a:srgbClr val="000000"/>
                </a:solidFill>
                <a:latin typeface="Canva Sans Bold"/>
                <a:ea typeface="Canva Sans Bold"/>
                <a:cs typeface="Canva Sans Bold"/>
                <a:sym typeface="Canva Sans Bold"/>
              </a:rPr>
              <a:t>Biocentric Ethics:  </a:t>
            </a:r>
            <a:r>
              <a:rPr lang="en-US" sz="3599" dirty="0">
                <a:solidFill>
                  <a:schemeClr val="accent5">
                    <a:lumMod val="75000"/>
                  </a:schemeClr>
                </a:solidFill>
                <a:latin typeface="Canva Sans"/>
                <a:ea typeface="Canva Sans"/>
                <a:cs typeface="Canva Sans"/>
                <a:sym typeface="Canva Sans"/>
              </a:rPr>
              <a:t>Considers all living organisms to have inherent worth. Paul Taylor's four duties are nonmaleficence, noninterference, fidelity, and restitution.</a:t>
            </a:r>
          </a:p>
          <a:p>
            <a:pPr algn="just">
              <a:lnSpc>
                <a:spcPts val="5039"/>
              </a:lnSpc>
            </a:pPr>
            <a:r>
              <a:rPr lang="en-US" sz="3599" b="1" dirty="0" err="1">
                <a:solidFill>
                  <a:srgbClr val="000000"/>
                </a:solidFill>
                <a:latin typeface="Canva Sans Bold"/>
                <a:ea typeface="Canva Sans Bold"/>
                <a:cs typeface="Canva Sans Bold"/>
                <a:sym typeface="Canva Sans Bold"/>
              </a:rPr>
              <a:t>Ecocentric</a:t>
            </a:r>
            <a:r>
              <a:rPr lang="en-US" sz="3599" b="1" dirty="0">
                <a:solidFill>
                  <a:srgbClr val="000000"/>
                </a:solidFill>
                <a:latin typeface="Canva Sans Bold"/>
                <a:ea typeface="Canva Sans Bold"/>
                <a:cs typeface="Canva Sans Bold"/>
                <a:sym typeface="Canva Sans Bold"/>
              </a:rPr>
              <a:t> Ethics:</a:t>
            </a:r>
            <a:r>
              <a:rPr lang="en-US" sz="3599" dirty="0">
                <a:solidFill>
                  <a:srgbClr val="000000"/>
                </a:solidFill>
                <a:latin typeface="Canva Sans"/>
                <a:ea typeface="Canva Sans"/>
                <a:cs typeface="Canva Sans"/>
                <a:sym typeface="Canva Sans"/>
              </a:rPr>
              <a:t> </a:t>
            </a:r>
            <a:r>
              <a:rPr lang="en-US" sz="3599" dirty="0">
                <a:solidFill>
                  <a:schemeClr val="accent5">
                    <a:lumMod val="75000"/>
                  </a:schemeClr>
                </a:solidFill>
                <a:latin typeface="Canva Sans"/>
                <a:ea typeface="Canva Sans"/>
                <a:cs typeface="Canva Sans"/>
                <a:sym typeface="Canva Sans"/>
              </a:rPr>
              <a:t>Values ecosystems as a whole. </a:t>
            </a:r>
          </a:p>
          <a:p>
            <a:pPr algn="just">
              <a:lnSpc>
                <a:spcPts val="5039"/>
              </a:lnSpc>
            </a:pPr>
            <a:r>
              <a:rPr lang="en-US" sz="3599" dirty="0">
                <a:solidFill>
                  <a:schemeClr val="accent5">
                    <a:lumMod val="75000"/>
                  </a:schemeClr>
                </a:solidFill>
                <a:latin typeface="Canva Sans"/>
                <a:ea typeface="Canva Sans"/>
                <a:cs typeface="Canva Sans"/>
                <a:sym typeface="Canva Sans"/>
              </a:rPr>
              <a:t>Advocates for preservation and ecological health.</a:t>
            </a:r>
          </a:p>
          <a:p>
            <a:pPr algn="just">
              <a:lnSpc>
                <a:spcPts val="4759"/>
              </a:lnSpc>
            </a:pPr>
            <a:endParaRPr lang="en-US" sz="3599" dirty="0">
              <a:solidFill>
                <a:srgbClr val="000000"/>
              </a:solidFill>
              <a:latin typeface="Canva Sans"/>
              <a:ea typeface="Canva Sans"/>
              <a:cs typeface="Canva Sans"/>
              <a:sym typeface="Canva Sans"/>
            </a:endParaRPr>
          </a:p>
          <a:p>
            <a:pPr algn="just">
              <a:lnSpc>
                <a:spcPts val="4759"/>
              </a:lnSpc>
            </a:pPr>
            <a:endParaRPr lang="en-US" sz="3599" dirty="0">
              <a:solidFill>
                <a:srgbClr val="000000"/>
              </a:solidFill>
              <a:latin typeface="Canva Sans"/>
              <a:ea typeface="Canva Sans"/>
              <a:cs typeface="Canva Sans"/>
              <a:sym typeface="Canva Sans"/>
            </a:endParaRPr>
          </a:p>
        </p:txBody>
      </p:sp>
      <p:pic>
        <p:nvPicPr>
          <p:cNvPr id="17" name="Picture 16">
            <a:extLst>
              <a:ext uri="{FF2B5EF4-FFF2-40B4-BE49-F238E27FC236}">
                <a16:creationId xmlns:a16="http://schemas.microsoft.com/office/drawing/2014/main" id="{48477970-2B41-47B1-A68C-302B363C9D09}"/>
              </a:ext>
            </a:extLst>
          </p:cNvPr>
          <p:cNvPicPr>
            <a:picLocks noChangeAspect="1"/>
          </p:cNvPicPr>
          <p:nvPr/>
        </p:nvPicPr>
        <p:blipFill>
          <a:blip r:embed="rId2"/>
          <a:stretch>
            <a:fillRect/>
          </a:stretch>
        </p:blipFill>
        <p:spPr>
          <a:xfrm>
            <a:off x="11811000" y="6896100"/>
            <a:ext cx="5638800" cy="230564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1000" fill="hold"/>
                                        <p:tgtEl>
                                          <p:spTgt spid="17"/>
                                        </p:tgtEl>
                                        <p:attrNameLst>
                                          <p:attrName>ppt_w</p:attrName>
                                        </p:attrNameLst>
                                      </p:cBhvr>
                                      <p:tavLst>
                                        <p:tav tm="0">
                                          <p:val>
                                            <p:fltVal val="0"/>
                                          </p:val>
                                        </p:tav>
                                        <p:tav tm="100000">
                                          <p:val>
                                            <p:strVal val="#ppt_w"/>
                                          </p:val>
                                        </p:tav>
                                      </p:tavLst>
                                    </p:anim>
                                    <p:anim calcmode="lin" valueType="num">
                                      <p:cBhvr>
                                        <p:cTn id="20" dur="1000" fill="hold"/>
                                        <p:tgtEl>
                                          <p:spTgt spid="17"/>
                                        </p:tgtEl>
                                        <p:attrNameLst>
                                          <p:attrName>ppt_h</p:attrName>
                                        </p:attrNameLst>
                                      </p:cBhvr>
                                      <p:tavLst>
                                        <p:tav tm="0">
                                          <p:val>
                                            <p:fltVal val="0"/>
                                          </p:val>
                                        </p:tav>
                                        <p:tav tm="100000">
                                          <p:val>
                                            <p:strVal val="#ppt_h"/>
                                          </p:val>
                                        </p:tav>
                                      </p:tavLst>
                                    </p:anim>
                                    <p:anim calcmode="lin" valueType="num">
                                      <p:cBhvr>
                                        <p:cTn id="21" dur="1000" fill="hold"/>
                                        <p:tgtEl>
                                          <p:spTgt spid="17"/>
                                        </p:tgtEl>
                                        <p:attrNameLst>
                                          <p:attrName>style.rotation</p:attrName>
                                        </p:attrNameLst>
                                      </p:cBhvr>
                                      <p:tavLst>
                                        <p:tav tm="0">
                                          <p:val>
                                            <p:fltVal val="90"/>
                                          </p:val>
                                        </p:tav>
                                        <p:tav tm="100000">
                                          <p:val>
                                            <p:fltVal val="0"/>
                                          </p:val>
                                        </p:tav>
                                      </p:tavLst>
                                    </p:anim>
                                    <p:animEffect transition="in" filter="fade">
                                      <p:cBhvr>
                                        <p:cTn id="22"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0" y="240203"/>
            <a:ext cx="18288000" cy="3195319"/>
          </a:xfrm>
          <a:prstGeom prst="rect">
            <a:avLst/>
          </a:prstGeom>
        </p:spPr>
        <p:txBody>
          <a:bodyPr lIns="0" tIns="0" rIns="0" bIns="0" rtlCol="0" anchor="t">
            <a:spAutoFit/>
          </a:bodyPr>
          <a:lstStyle/>
          <a:p>
            <a:pPr algn="ctr">
              <a:lnSpc>
                <a:spcPts val="12880"/>
              </a:lnSpc>
            </a:pPr>
            <a:r>
              <a:rPr lang="en-US" sz="9200" b="1" dirty="0">
                <a:solidFill>
                  <a:srgbClr val="000000"/>
                </a:solidFill>
                <a:latin typeface="Canva Sans Bold"/>
                <a:ea typeface="Canva Sans Bold"/>
                <a:cs typeface="Canva Sans Bold"/>
                <a:sym typeface="Canva Sans Bold"/>
              </a:rPr>
              <a:t>     3.4. Religious Perspectives on Environmental Ethics </a:t>
            </a:r>
          </a:p>
        </p:txBody>
      </p:sp>
      <p:sp>
        <p:nvSpPr>
          <p:cNvPr id="11" name="TextBox 11"/>
          <p:cNvSpPr txBox="1"/>
          <p:nvPr/>
        </p:nvSpPr>
        <p:spPr>
          <a:xfrm>
            <a:off x="901482" y="3726423"/>
            <a:ext cx="8242518" cy="887095"/>
          </a:xfrm>
          <a:prstGeom prst="rect">
            <a:avLst/>
          </a:prstGeom>
        </p:spPr>
        <p:txBody>
          <a:bodyPr lIns="0" tIns="0" rIns="0" bIns="0" rtlCol="0" anchor="t">
            <a:spAutoFit/>
          </a:bodyPr>
          <a:lstStyle/>
          <a:p>
            <a:pPr algn="ctr">
              <a:lnSpc>
                <a:spcPts val="7279"/>
              </a:lnSpc>
            </a:pPr>
            <a:r>
              <a:rPr lang="en-US" sz="5199" b="1" dirty="0">
                <a:solidFill>
                  <a:srgbClr val="000000"/>
                </a:solidFill>
                <a:latin typeface="Canva Sans Bold"/>
                <a:ea typeface="Canva Sans Bold"/>
                <a:cs typeface="Canva Sans Bold"/>
                <a:sym typeface="Canva Sans Bold"/>
              </a:rPr>
              <a:t>3.4.1. Judeo-Christian:- </a:t>
            </a:r>
          </a:p>
        </p:txBody>
      </p:sp>
      <p:sp>
        <p:nvSpPr>
          <p:cNvPr id="12" name="TextBox 12"/>
          <p:cNvSpPr txBox="1"/>
          <p:nvPr/>
        </p:nvSpPr>
        <p:spPr>
          <a:xfrm>
            <a:off x="1028700" y="5033796"/>
            <a:ext cx="9334224" cy="580390"/>
          </a:xfrm>
          <a:prstGeom prst="rect">
            <a:avLst/>
          </a:prstGeom>
        </p:spPr>
        <p:txBody>
          <a:bodyPr lIns="0" tIns="0" rIns="0" bIns="0" rtlCol="0" anchor="t">
            <a:spAutoFit/>
          </a:bodyPr>
          <a:lstStyle/>
          <a:p>
            <a:pPr algn="just">
              <a:lnSpc>
                <a:spcPts val="4759"/>
              </a:lnSpc>
            </a:pPr>
            <a:r>
              <a:rPr lang="en-US" sz="3399" dirty="0">
                <a:solidFill>
                  <a:schemeClr val="accent5">
                    <a:lumMod val="75000"/>
                  </a:schemeClr>
                </a:solidFill>
                <a:latin typeface="Canva Sans"/>
                <a:ea typeface="Canva Sans"/>
                <a:cs typeface="Canva Sans"/>
                <a:sym typeface="Canva Sans"/>
              </a:rPr>
              <a:t>Dominion vs. stewardship over the earth.</a:t>
            </a:r>
          </a:p>
        </p:txBody>
      </p:sp>
      <p:sp>
        <p:nvSpPr>
          <p:cNvPr id="13" name="TextBox 13"/>
          <p:cNvSpPr txBox="1"/>
          <p:nvPr/>
        </p:nvSpPr>
        <p:spPr>
          <a:xfrm>
            <a:off x="1028700" y="5909461"/>
            <a:ext cx="4421110" cy="887095"/>
          </a:xfrm>
          <a:prstGeom prst="rect">
            <a:avLst/>
          </a:prstGeom>
        </p:spPr>
        <p:txBody>
          <a:bodyPr lIns="0" tIns="0" rIns="0" bIns="0" rtlCol="0" anchor="t">
            <a:spAutoFit/>
          </a:bodyPr>
          <a:lstStyle/>
          <a:p>
            <a:pPr algn="ctr">
              <a:lnSpc>
                <a:spcPts val="7279"/>
              </a:lnSpc>
            </a:pPr>
            <a:r>
              <a:rPr lang="en-US" sz="5199" b="1" dirty="0">
                <a:solidFill>
                  <a:srgbClr val="000000"/>
                </a:solidFill>
                <a:latin typeface="Canva Sans Bold"/>
                <a:ea typeface="Canva Sans Bold"/>
                <a:cs typeface="Canva Sans Bold"/>
                <a:sym typeface="Canva Sans Bold"/>
              </a:rPr>
              <a:t>3.4.2. Islam:-</a:t>
            </a:r>
          </a:p>
        </p:txBody>
      </p:sp>
      <p:sp>
        <p:nvSpPr>
          <p:cNvPr id="14" name="TextBox 14"/>
          <p:cNvSpPr txBox="1"/>
          <p:nvPr/>
        </p:nvSpPr>
        <p:spPr>
          <a:xfrm>
            <a:off x="1028700" y="6993532"/>
            <a:ext cx="10806952" cy="580390"/>
          </a:xfrm>
          <a:prstGeom prst="rect">
            <a:avLst/>
          </a:prstGeom>
        </p:spPr>
        <p:txBody>
          <a:bodyPr lIns="0" tIns="0" rIns="0" bIns="0" rtlCol="0" anchor="t">
            <a:spAutoFit/>
          </a:bodyPr>
          <a:lstStyle/>
          <a:p>
            <a:pPr algn="just">
              <a:lnSpc>
                <a:spcPts val="4759"/>
              </a:lnSpc>
            </a:pPr>
            <a:r>
              <a:rPr lang="en-US" sz="3399" dirty="0">
                <a:solidFill>
                  <a:schemeClr val="accent5">
                    <a:lumMod val="75000"/>
                  </a:schemeClr>
                </a:solidFill>
                <a:latin typeface="Canva Sans"/>
                <a:ea typeface="Canva Sans"/>
                <a:cs typeface="Canva Sans"/>
                <a:sym typeface="Canva Sans"/>
              </a:rPr>
              <a:t>Stewardship and responsible use of resources.</a:t>
            </a:r>
          </a:p>
        </p:txBody>
      </p:sp>
      <p:sp>
        <p:nvSpPr>
          <p:cNvPr id="15" name="TextBox 15"/>
          <p:cNvSpPr txBox="1"/>
          <p:nvPr/>
        </p:nvSpPr>
        <p:spPr>
          <a:xfrm>
            <a:off x="1028700" y="7745372"/>
            <a:ext cx="7732150" cy="887095"/>
          </a:xfrm>
          <a:prstGeom prst="rect">
            <a:avLst/>
          </a:prstGeom>
        </p:spPr>
        <p:txBody>
          <a:bodyPr lIns="0" tIns="0" rIns="0" bIns="0" rtlCol="0" anchor="t">
            <a:spAutoFit/>
          </a:bodyPr>
          <a:lstStyle/>
          <a:p>
            <a:pPr algn="ctr">
              <a:lnSpc>
                <a:spcPts val="7279"/>
              </a:lnSpc>
            </a:pPr>
            <a:r>
              <a:rPr lang="en-US" sz="5199" b="1" dirty="0">
                <a:solidFill>
                  <a:srgbClr val="000000"/>
                </a:solidFill>
                <a:latin typeface="Canva Sans Bold"/>
                <a:ea typeface="Canva Sans Bold"/>
                <a:cs typeface="Canva Sans Bold"/>
                <a:sym typeface="Canva Sans Bold"/>
              </a:rPr>
              <a:t>3.4.3. Asian Religions :-</a:t>
            </a:r>
          </a:p>
        </p:txBody>
      </p:sp>
      <p:sp>
        <p:nvSpPr>
          <p:cNvPr id="16" name="TextBox 16"/>
          <p:cNvSpPr txBox="1"/>
          <p:nvPr/>
        </p:nvSpPr>
        <p:spPr>
          <a:xfrm>
            <a:off x="1193145" y="8677910"/>
            <a:ext cx="12374453" cy="580390"/>
          </a:xfrm>
          <a:prstGeom prst="rect">
            <a:avLst/>
          </a:prstGeom>
        </p:spPr>
        <p:txBody>
          <a:bodyPr lIns="0" tIns="0" rIns="0" bIns="0" rtlCol="0" anchor="t">
            <a:spAutoFit/>
          </a:bodyPr>
          <a:lstStyle/>
          <a:p>
            <a:pPr algn="just">
              <a:lnSpc>
                <a:spcPts val="4759"/>
              </a:lnSpc>
            </a:pPr>
            <a:r>
              <a:rPr lang="en-US" sz="3399" dirty="0">
                <a:solidFill>
                  <a:schemeClr val="accent5">
                    <a:lumMod val="75000"/>
                  </a:schemeClr>
                </a:solidFill>
                <a:latin typeface="Canva Sans"/>
                <a:ea typeface="Canva Sans"/>
                <a:cs typeface="Canva Sans"/>
                <a:sym typeface="Canva Sans"/>
              </a:rPr>
              <a:t>Emphasize unity with nature, nonviolence, and harmony.</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1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left)">
                                      <p:cBhvr>
                                        <p:cTn id="24" dur="1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47"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left)">
                                      <p:cBhvr>
                                        <p:cTn id="36" dur="1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0"/>
                                        <p:tgtEl>
                                          <p:spTgt spid="16"/>
                                        </p:tgtEl>
                                      </p:cBhvr>
                                    </p:animEffect>
                                    <p:anim calcmode="lin" valueType="num">
                                      <p:cBhvr>
                                        <p:cTn id="42" dur="1000" fill="hold"/>
                                        <p:tgtEl>
                                          <p:spTgt spid="16"/>
                                        </p:tgtEl>
                                        <p:attrNameLst>
                                          <p:attrName>ppt_x</p:attrName>
                                        </p:attrNameLst>
                                      </p:cBhvr>
                                      <p:tavLst>
                                        <p:tav tm="0">
                                          <p:val>
                                            <p:strVal val="#ppt_x"/>
                                          </p:val>
                                        </p:tav>
                                        <p:tav tm="100000">
                                          <p:val>
                                            <p:strVal val="#ppt_x"/>
                                          </p:val>
                                        </p:tav>
                                      </p:tavLst>
                                    </p:anim>
                                    <p:anim calcmode="lin" valueType="num">
                                      <p:cBhvr>
                                        <p:cTn id="4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1028700" y="933450"/>
            <a:ext cx="11252014" cy="887095"/>
          </a:xfrm>
          <a:prstGeom prst="rect">
            <a:avLst/>
          </a:prstGeom>
        </p:spPr>
        <p:txBody>
          <a:bodyPr lIns="0" tIns="0" rIns="0" bIns="0" rtlCol="0" anchor="t">
            <a:spAutoFit/>
          </a:bodyPr>
          <a:lstStyle/>
          <a:p>
            <a:pPr algn="ctr">
              <a:lnSpc>
                <a:spcPts val="7279"/>
              </a:lnSpc>
            </a:pPr>
            <a:r>
              <a:rPr lang="en-US" sz="5199" b="1" dirty="0">
                <a:solidFill>
                  <a:srgbClr val="000000"/>
                </a:solidFill>
                <a:latin typeface="Canva Sans Bold"/>
                <a:ea typeface="Canva Sans Bold"/>
                <a:cs typeface="Canva Sans Bold"/>
                <a:sym typeface="Canva Sans Bold"/>
              </a:rPr>
              <a:t>    3.4.4. Native American Beliefs:-</a:t>
            </a:r>
          </a:p>
        </p:txBody>
      </p:sp>
      <p:sp>
        <p:nvSpPr>
          <p:cNvPr id="11" name="TextBox 11"/>
          <p:cNvSpPr txBox="1"/>
          <p:nvPr/>
        </p:nvSpPr>
        <p:spPr>
          <a:xfrm>
            <a:off x="1028700" y="2571341"/>
            <a:ext cx="14119553" cy="580390"/>
          </a:xfrm>
          <a:prstGeom prst="rect">
            <a:avLst/>
          </a:prstGeom>
        </p:spPr>
        <p:txBody>
          <a:bodyPr lIns="0" tIns="0" rIns="0" bIns="0" rtlCol="0" anchor="t">
            <a:spAutoFit/>
          </a:bodyPr>
          <a:lstStyle/>
          <a:p>
            <a:pPr algn="just">
              <a:lnSpc>
                <a:spcPts val="4759"/>
              </a:lnSpc>
            </a:pPr>
            <a:r>
              <a:rPr lang="en-US" sz="3399" dirty="0">
                <a:solidFill>
                  <a:schemeClr val="accent5">
                    <a:lumMod val="75000"/>
                  </a:schemeClr>
                </a:solidFill>
                <a:latin typeface="Canva Sans"/>
                <a:ea typeface="Canva Sans"/>
                <a:cs typeface="Canva Sans"/>
                <a:sym typeface="Canva Sans"/>
              </a:rPr>
              <a:t>Nonhuman creatures have spirits, to be treated with respect.</a:t>
            </a:r>
          </a:p>
        </p:txBody>
      </p:sp>
      <p:sp>
        <p:nvSpPr>
          <p:cNvPr id="12" name="TextBox 12"/>
          <p:cNvSpPr txBox="1"/>
          <p:nvPr/>
        </p:nvSpPr>
        <p:spPr>
          <a:xfrm>
            <a:off x="808800" y="4124311"/>
            <a:ext cx="7953381" cy="1226820"/>
          </a:xfrm>
          <a:prstGeom prst="rect">
            <a:avLst/>
          </a:prstGeom>
        </p:spPr>
        <p:txBody>
          <a:bodyPr lIns="0" tIns="0" rIns="0" bIns="0" rtlCol="0" anchor="t">
            <a:spAutoFit/>
          </a:bodyPr>
          <a:lstStyle/>
          <a:p>
            <a:pPr algn="ctr">
              <a:lnSpc>
                <a:spcPts val="10080"/>
              </a:lnSpc>
            </a:pPr>
            <a:r>
              <a:rPr lang="en-US" sz="7200" b="1" dirty="0">
                <a:solidFill>
                  <a:srgbClr val="000000"/>
                </a:solidFill>
                <a:latin typeface="Canva Sans Bold"/>
                <a:ea typeface="Canva Sans Bold"/>
                <a:cs typeface="Canva Sans Bold"/>
                <a:sym typeface="Canva Sans Bold"/>
              </a:rPr>
              <a:t>3.5. Conclusion</a:t>
            </a:r>
          </a:p>
        </p:txBody>
      </p:sp>
      <p:sp>
        <p:nvSpPr>
          <p:cNvPr id="13" name="TextBox 13"/>
          <p:cNvSpPr txBox="1"/>
          <p:nvPr/>
        </p:nvSpPr>
        <p:spPr>
          <a:xfrm>
            <a:off x="1028700" y="5778785"/>
            <a:ext cx="16230600" cy="1805302"/>
          </a:xfrm>
          <a:prstGeom prst="rect">
            <a:avLst/>
          </a:prstGeom>
        </p:spPr>
        <p:txBody>
          <a:bodyPr lIns="0" tIns="0" rIns="0" bIns="0" rtlCol="0" anchor="t">
            <a:spAutoFit/>
          </a:bodyPr>
          <a:lstStyle/>
          <a:p>
            <a:pPr algn="just">
              <a:lnSpc>
                <a:spcPts val="4759"/>
              </a:lnSpc>
            </a:pPr>
            <a:r>
              <a:rPr lang="en-US" sz="3399" dirty="0">
                <a:solidFill>
                  <a:schemeClr val="accent5">
                    <a:lumMod val="75000"/>
                  </a:schemeClr>
                </a:solidFill>
                <a:latin typeface="Canva Sans"/>
                <a:ea typeface="Canva Sans"/>
                <a:cs typeface="Canva Sans"/>
                <a:sym typeface="Canva Sans"/>
              </a:rPr>
              <a:t>Engineers, corporations, and communities must work together to protect the environment, encouraging ongoing dialogue and respect for different perspectives.</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1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11" name="Freeform 11"/>
          <p:cNvSpPr/>
          <p:nvPr/>
        </p:nvSpPr>
        <p:spPr>
          <a:xfrm>
            <a:off x="21900" y="0"/>
            <a:ext cx="18266100" cy="10287000"/>
          </a:xfrm>
          <a:custGeom>
            <a:avLst/>
            <a:gdLst/>
            <a:ahLst/>
            <a:cxnLst/>
            <a:rect l="l" t="t" r="r" b="b"/>
            <a:pathLst>
              <a:path w="18266100" h="10287000">
                <a:moveTo>
                  <a:pt x="0" y="0"/>
                </a:moveTo>
                <a:lnTo>
                  <a:pt x="18266100" y="0"/>
                </a:lnTo>
                <a:lnTo>
                  <a:pt x="18266100" y="10287000"/>
                </a:lnTo>
                <a:lnTo>
                  <a:pt x="0" y="10287000"/>
                </a:lnTo>
                <a:lnTo>
                  <a:pt x="0" y="0"/>
                </a:lnTo>
                <a:close/>
              </a:path>
            </a:pathLst>
          </a:custGeom>
          <a:blipFill>
            <a:blip r:embed="rId3"/>
            <a:stretch>
              <a:fillRect t="-9206" b="-9206"/>
            </a:stretch>
          </a:blipFill>
        </p:spPr>
      </p:sp>
      <p:sp>
        <p:nvSpPr>
          <p:cNvPr id="12" name="TextBox 12"/>
          <p:cNvSpPr txBox="1"/>
          <p:nvPr/>
        </p:nvSpPr>
        <p:spPr>
          <a:xfrm>
            <a:off x="3841169" y="3753257"/>
            <a:ext cx="9516911" cy="2145154"/>
          </a:xfrm>
          <a:prstGeom prst="rect">
            <a:avLst/>
          </a:prstGeom>
        </p:spPr>
        <p:txBody>
          <a:bodyPr lIns="0" tIns="0" rIns="0" bIns="0" rtlCol="0" anchor="t">
            <a:spAutoFit/>
          </a:bodyPr>
          <a:lstStyle/>
          <a:p>
            <a:pPr algn="ctr">
              <a:lnSpc>
                <a:spcPts val="17694"/>
              </a:lnSpc>
            </a:pPr>
            <a:r>
              <a:rPr lang="en-US" sz="12638" b="1" dirty="0">
                <a:solidFill>
                  <a:srgbClr val="000000"/>
                </a:solidFill>
                <a:latin typeface="Canva Sans Bold"/>
                <a:ea typeface="Canva Sans Bold"/>
                <a:cs typeface="Canva Sans Bold"/>
                <a:sym typeface="Canva Sans Bold"/>
              </a:rPr>
              <a:t>THANK YOU</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86023" y="1520845"/>
            <a:ext cx="1400485" cy="5938040"/>
            <a:chOff x="0" y="0"/>
            <a:chExt cx="368852" cy="1563928"/>
          </a:xfrm>
        </p:grpSpPr>
        <p:sp>
          <p:nvSpPr>
            <p:cNvPr id="3" name="Freeform 3"/>
            <p:cNvSpPr/>
            <p:nvPr/>
          </p:nvSpPr>
          <p:spPr>
            <a:xfrm>
              <a:off x="0" y="0"/>
              <a:ext cx="368852" cy="1563928"/>
            </a:xfrm>
            <a:custGeom>
              <a:avLst/>
              <a:gdLst/>
              <a:ahLst/>
              <a:cxnLst/>
              <a:rect l="l" t="t" r="r" b="b"/>
              <a:pathLst>
                <a:path w="368852" h="1563928">
                  <a:moveTo>
                    <a:pt x="0" y="0"/>
                  </a:moveTo>
                  <a:lnTo>
                    <a:pt x="368852" y="0"/>
                  </a:lnTo>
                  <a:lnTo>
                    <a:pt x="368852" y="1563928"/>
                  </a:lnTo>
                  <a:lnTo>
                    <a:pt x="0" y="1563928"/>
                  </a:lnTo>
                  <a:close/>
                </a:path>
              </a:pathLst>
            </a:custGeom>
            <a:solidFill>
              <a:srgbClr val="1C5739"/>
            </a:solidFill>
            <a:ln cap="sq">
              <a:noFill/>
              <a:prstDash val="solid"/>
              <a:miter/>
            </a:ln>
          </p:spPr>
        </p:sp>
        <p:sp>
          <p:nvSpPr>
            <p:cNvPr id="4" name="TextBox 4"/>
            <p:cNvSpPr txBox="1"/>
            <p:nvPr/>
          </p:nvSpPr>
          <p:spPr>
            <a:xfrm>
              <a:off x="0" y="-19050"/>
              <a:ext cx="368852" cy="1582978"/>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1543050" y="-558218"/>
            <a:ext cx="3086100" cy="11299900"/>
            <a:chOff x="0" y="0"/>
            <a:chExt cx="812800" cy="2976105"/>
          </a:xfrm>
        </p:grpSpPr>
        <p:sp>
          <p:nvSpPr>
            <p:cNvPr id="6" name="Freeform 6"/>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7" name="TextBox 7"/>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sp>
        <p:nvSpPr>
          <p:cNvPr id="12" name="TextBox 12"/>
          <p:cNvSpPr txBox="1"/>
          <p:nvPr/>
        </p:nvSpPr>
        <p:spPr>
          <a:xfrm>
            <a:off x="4981479" y="81473"/>
            <a:ext cx="5661991" cy="1439372"/>
          </a:xfrm>
          <a:prstGeom prst="rect">
            <a:avLst/>
          </a:prstGeom>
        </p:spPr>
        <p:txBody>
          <a:bodyPr lIns="0" tIns="0" rIns="0" bIns="0" rtlCol="0" anchor="t">
            <a:spAutoFit/>
          </a:bodyPr>
          <a:lstStyle/>
          <a:p>
            <a:pPr algn="l">
              <a:lnSpc>
                <a:spcPts val="10858"/>
              </a:lnSpc>
            </a:pPr>
            <a:r>
              <a:rPr lang="en-US" sz="7868" spc="771" dirty="0">
                <a:solidFill>
                  <a:srgbClr val="231F20"/>
                </a:solidFill>
                <a:latin typeface="Codec Pro ExtraBold"/>
                <a:ea typeface="Codec Pro ExtraBold"/>
                <a:cs typeface="Codec Pro ExtraBold"/>
                <a:sym typeface="Codec Pro ExtraBold"/>
              </a:rPr>
              <a:t>Content</a:t>
            </a:r>
          </a:p>
        </p:txBody>
      </p:sp>
      <p:sp>
        <p:nvSpPr>
          <p:cNvPr id="14" name="TextBox 14"/>
          <p:cNvSpPr txBox="1"/>
          <p:nvPr/>
        </p:nvSpPr>
        <p:spPr>
          <a:xfrm>
            <a:off x="2417657" y="1792361"/>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03</a:t>
            </a:r>
          </a:p>
        </p:txBody>
      </p:sp>
      <p:sp>
        <p:nvSpPr>
          <p:cNvPr id="15" name="TextBox 15"/>
          <p:cNvSpPr txBox="1"/>
          <p:nvPr/>
        </p:nvSpPr>
        <p:spPr>
          <a:xfrm>
            <a:off x="2585822" y="2632629"/>
            <a:ext cx="600890" cy="462893"/>
          </a:xfrm>
          <a:prstGeom prst="rect">
            <a:avLst/>
          </a:prstGeom>
        </p:spPr>
        <p:txBody>
          <a:bodyPr lIns="0" tIns="0" rIns="0" bIns="0" rtlCol="0" anchor="t">
            <a:spAutoFit/>
          </a:bodyPr>
          <a:lstStyle/>
          <a:p>
            <a:pPr algn="ctr">
              <a:lnSpc>
                <a:spcPts val="3286"/>
              </a:lnSpc>
            </a:pPr>
            <a:r>
              <a:rPr lang="en-US" sz="2738" i="1" spc="224" dirty="0">
                <a:solidFill>
                  <a:srgbClr val="FFFFFF"/>
                </a:solidFill>
                <a:latin typeface="Codec Pro ExtraBold"/>
                <a:ea typeface="Codec Pro ExtraBold"/>
                <a:cs typeface="Codec Pro ExtraBold"/>
                <a:sym typeface="Codec Pro ExtraBold"/>
              </a:rPr>
              <a:t>3.1</a:t>
            </a:r>
          </a:p>
        </p:txBody>
      </p:sp>
      <p:sp>
        <p:nvSpPr>
          <p:cNvPr id="16" name="TextBox 16"/>
          <p:cNvSpPr txBox="1"/>
          <p:nvPr/>
        </p:nvSpPr>
        <p:spPr>
          <a:xfrm>
            <a:off x="2585822" y="3375783"/>
            <a:ext cx="600890" cy="409023"/>
          </a:xfrm>
          <a:prstGeom prst="rect">
            <a:avLst/>
          </a:prstGeom>
        </p:spPr>
        <p:txBody>
          <a:bodyPr lIns="0" tIns="0" rIns="0" bIns="0" rtlCol="0" anchor="t">
            <a:spAutoFit/>
          </a:bodyPr>
          <a:lstStyle/>
          <a:p>
            <a:pPr algn="ctr">
              <a:lnSpc>
                <a:spcPts val="3286"/>
              </a:lnSpc>
            </a:pPr>
            <a:r>
              <a:rPr lang="en-US" sz="2738" i="1" spc="224" dirty="0">
                <a:solidFill>
                  <a:srgbClr val="FFFFFF"/>
                </a:solidFill>
                <a:latin typeface="Codec Pro ExtraBold"/>
                <a:ea typeface="Codec Pro ExtraBold"/>
                <a:cs typeface="Codec Pro ExtraBold"/>
                <a:sym typeface="Codec Pro ExtraBold"/>
              </a:rPr>
              <a:t>3.2</a:t>
            </a:r>
          </a:p>
        </p:txBody>
      </p:sp>
      <p:sp>
        <p:nvSpPr>
          <p:cNvPr id="17" name="TextBox 17"/>
          <p:cNvSpPr txBox="1"/>
          <p:nvPr/>
        </p:nvSpPr>
        <p:spPr>
          <a:xfrm>
            <a:off x="2585822" y="4075420"/>
            <a:ext cx="600890" cy="409023"/>
          </a:xfrm>
          <a:prstGeom prst="rect">
            <a:avLst/>
          </a:prstGeom>
        </p:spPr>
        <p:txBody>
          <a:bodyPr lIns="0" tIns="0" rIns="0" bIns="0" rtlCol="0" anchor="t">
            <a:spAutoFit/>
          </a:bodyPr>
          <a:lstStyle/>
          <a:p>
            <a:pPr algn="ctr">
              <a:lnSpc>
                <a:spcPts val="3286"/>
              </a:lnSpc>
            </a:pPr>
            <a:r>
              <a:rPr lang="en-US" sz="2738" i="1" spc="224" dirty="0">
                <a:solidFill>
                  <a:srgbClr val="FFFFFF"/>
                </a:solidFill>
                <a:latin typeface="Codec Pro ExtraBold"/>
                <a:ea typeface="Codec Pro ExtraBold"/>
                <a:cs typeface="Codec Pro ExtraBold"/>
                <a:sym typeface="Codec Pro ExtraBold"/>
              </a:rPr>
              <a:t>3.3</a:t>
            </a:r>
          </a:p>
        </p:txBody>
      </p:sp>
      <p:sp>
        <p:nvSpPr>
          <p:cNvPr id="18" name="TextBox 18"/>
          <p:cNvSpPr txBox="1"/>
          <p:nvPr/>
        </p:nvSpPr>
        <p:spPr>
          <a:xfrm>
            <a:off x="2585822" y="4832965"/>
            <a:ext cx="600890" cy="409023"/>
          </a:xfrm>
          <a:prstGeom prst="rect">
            <a:avLst/>
          </a:prstGeom>
        </p:spPr>
        <p:txBody>
          <a:bodyPr lIns="0" tIns="0" rIns="0" bIns="0" rtlCol="0" anchor="t">
            <a:spAutoFit/>
          </a:bodyPr>
          <a:lstStyle/>
          <a:p>
            <a:pPr algn="ctr">
              <a:lnSpc>
                <a:spcPts val="3286"/>
              </a:lnSpc>
            </a:pPr>
            <a:r>
              <a:rPr lang="en-US" sz="2738" i="1" spc="224" dirty="0">
                <a:solidFill>
                  <a:srgbClr val="FFFFFF"/>
                </a:solidFill>
                <a:latin typeface="Codec Pro ExtraBold"/>
                <a:ea typeface="Codec Pro ExtraBold"/>
                <a:cs typeface="Codec Pro ExtraBold"/>
                <a:sym typeface="Codec Pro ExtraBold"/>
              </a:rPr>
              <a:t>3.4</a:t>
            </a:r>
          </a:p>
        </p:txBody>
      </p:sp>
      <p:sp>
        <p:nvSpPr>
          <p:cNvPr id="19" name="TextBox 19"/>
          <p:cNvSpPr txBox="1"/>
          <p:nvPr/>
        </p:nvSpPr>
        <p:spPr>
          <a:xfrm>
            <a:off x="2585822" y="5590510"/>
            <a:ext cx="600890" cy="409023"/>
          </a:xfrm>
          <a:prstGeom prst="rect">
            <a:avLst/>
          </a:prstGeom>
        </p:spPr>
        <p:txBody>
          <a:bodyPr lIns="0" tIns="0" rIns="0" bIns="0" rtlCol="0" anchor="t">
            <a:spAutoFit/>
          </a:bodyPr>
          <a:lstStyle/>
          <a:p>
            <a:pPr algn="ctr">
              <a:lnSpc>
                <a:spcPts val="3286"/>
              </a:lnSpc>
            </a:pPr>
            <a:r>
              <a:rPr lang="en-US" sz="2738" i="1" spc="224" dirty="0">
                <a:solidFill>
                  <a:srgbClr val="FFFFFF"/>
                </a:solidFill>
                <a:latin typeface="Codec Pro ExtraBold"/>
                <a:ea typeface="Codec Pro ExtraBold"/>
                <a:cs typeface="Codec Pro ExtraBold"/>
                <a:sym typeface="Codec Pro ExtraBold"/>
              </a:rPr>
              <a:t>3.5</a:t>
            </a:r>
          </a:p>
        </p:txBody>
      </p:sp>
      <p:sp>
        <p:nvSpPr>
          <p:cNvPr id="28" name="TextBox 27">
            <a:extLst>
              <a:ext uri="{FF2B5EF4-FFF2-40B4-BE49-F238E27FC236}">
                <a16:creationId xmlns:a16="http://schemas.microsoft.com/office/drawing/2014/main" id="{89A7785B-F9C2-4AD2-95C2-426A2DDF578E}"/>
              </a:ext>
            </a:extLst>
          </p:cNvPr>
          <p:cNvSpPr txBox="1"/>
          <p:nvPr/>
        </p:nvSpPr>
        <p:spPr>
          <a:xfrm>
            <a:off x="4419600" y="1813772"/>
            <a:ext cx="7613262" cy="4185761"/>
          </a:xfrm>
          <a:prstGeom prst="rect">
            <a:avLst/>
          </a:prstGeom>
          <a:noFill/>
        </p:spPr>
        <p:txBody>
          <a:bodyPr wrap="square" rtlCol="0">
            <a:spAutoFit/>
          </a:bodyPr>
          <a:lstStyle/>
          <a:p>
            <a:r>
              <a:rPr lang="en-US" sz="3200" b="1" dirty="0">
                <a:latin typeface="Arial Black" panose="020B0A04020102020204" pitchFamily="34" charset="0"/>
              </a:rPr>
              <a:t>Environmental Ethics</a:t>
            </a:r>
          </a:p>
          <a:p>
            <a:endParaRPr lang="en-US" dirty="0"/>
          </a:p>
          <a:p>
            <a:r>
              <a:rPr lang="en-US" sz="2400" dirty="0"/>
              <a:t>Introduction</a:t>
            </a:r>
          </a:p>
          <a:p>
            <a:endParaRPr lang="en-US" sz="2400" dirty="0"/>
          </a:p>
          <a:p>
            <a:r>
              <a:rPr lang="en-US" sz="2400" dirty="0"/>
              <a:t>Metaphors about Environmental Ethics</a:t>
            </a:r>
          </a:p>
          <a:p>
            <a:endParaRPr lang="en-US" sz="2400" dirty="0"/>
          </a:p>
          <a:p>
            <a:r>
              <a:rPr lang="en-US" sz="2400" dirty="0"/>
              <a:t>Ethical Frameworks for Environmental Ethics</a:t>
            </a:r>
          </a:p>
          <a:p>
            <a:endParaRPr lang="en-US" sz="2400" dirty="0"/>
          </a:p>
          <a:p>
            <a:r>
              <a:rPr lang="en-US" sz="2400" dirty="0"/>
              <a:t>Religious Perspectives on Environmental Ethics</a:t>
            </a:r>
          </a:p>
          <a:p>
            <a:endParaRPr lang="en-US" sz="2400" dirty="0"/>
          </a:p>
          <a:p>
            <a:r>
              <a:rPr lang="en-US" sz="2400" dirty="0"/>
              <a:t>Conclusion</a:t>
            </a:r>
          </a:p>
        </p:txBody>
      </p:sp>
      <p:grpSp>
        <p:nvGrpSpPr>
          <p:cNvPr id="29" name="Group 5">
            <a:extLst>
              <a:ext uri="{FF2B5EF4-FFF2-40B4-BE49-F238E27FC236}">
                <a16:creationId xmlns:a16="http://schemas.microsoft.com/office/drawing/2014/main" id="{B7BFA59D-A55A-4ED3-8D46-9F0216E93C44}"/>
              </a:ext>
            </a:extLst>
          </p:cNvPr>
          <p:cNvGrpSpPr/>
          <p:nvPr/>
        </p:nvGrpSpPr>
        <p:grpSpPr>
          <a:xfrm>
            <a:off x="15204539" y="0"/>
            <a:ext cx="3086100" cy="11299900"/>
            <a:chOff x="0" y="0"/>
            <a:chExt cx="812800" cy="2976105"/>
          </a:xfrm>
        </p:grpSpPr>
        <p:sp>
          <p:nvSpPr>
            <p:cNvPr id="30" name="Freeform 6">
              <a:extLst>
                <a:ext uri="{FF2B5EF4-FFF2-40B4-BE49-F238E27FC236}">
                  <a16:creationId xmlns:a16="http://schemas.microsoft.com/office/drawing/2014/main" id="{2ED60B51-CA24-418E-A1B0-580DC41E5576}"/>
                </a:ext>
              </a:extLst>
            </p:cNvPr>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31" name="TextBox 7">
              <a:extLst>
                <a:ext uri="{FF2B5EF4-FFF2-40B4-BE49-F238E27FC236}">
                  <a16:creationId xmlns:a16="http://schemas.microsoft.com/office/drawing/2014/main" id="{9CC4504E-B8FA-475D-B9EE-741A5474EE0B}"/>
                </a:ext>
              </a:extLst>
            </p:cNvPr>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362">
                                          <p:stCondLst>
                                            <p:cond delay="0"/>
                                          </p:stCondLst>
                                        </p:cTn>
                                        <p:tgtEl>
                                          <p:spTgt spid="12"/>
                                        </p:tgtEl>
                                      </p:cBhvr>
                                    </p:animEffect>
                                    <p:anim calcmode="lin" valueType="num">
                                      <p:cBhvr>
                                        <p:cTn id="8" dur="1139"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9" dur="415"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 dur="415" tmFilter="0, 0; 0.125,0.2665; 0.25,0.4; 0.375,0.465; 0.5,0.5;  0.625,0.535; 0.75,0.6; 0.875,0.7335; 1,1">
                                          <p:stCondLst>
                                            <p:cond delay="415"/>
                                          </p:stCondLst>
                                        </p:cTn>
                                        <p:tgtEl>
                                          <p:spTgt spid="12"/>
                                        </p:tgtEl>
                                        <p:attrNameLst>
                                          <p:attrName>ppt_y</p:attrName>
                                        </p:attrNameLst>
                                      </p:cBhvr>
                                      <p:tavLst>
                                        <p:tav tm="0" fmla="#ppt_y-sin(pi*$)/9">
                                          <p:val>
                                            <p:fltVal val="0"/>
                                          </p:val>
                                        </p:tav>
                                        <p:tav tm="100000">
                                          <p:val>
                                            <p:fltVal val="1"/>
                                          </p:val>
                                        </p:tav>
                                      </p:tavLst>
                                    </p:anim>
                                    <p:anim calcmode="lin" valueType="num">
                                      <p:cBhvr>
                                        <p:cTn id="11" dur="207" tmFilter="0, 0; 0.125,0.2665; 0.25,0.4; 0.375,0.465; 0.5,0.5;  0.625,0.535; 0.75,0.6; 0.875,0.7335; 1,1">
                                          <p:stCondLst>
                                            <p:cond delay="828"/>
                                          </p:stCondLst>
                                        </p:cTn>
                                        <p:tgtEl>
                                          <p:spTgt spid="12"/>
                                        </p:tgtEl>
                                        <p:attrNameLst>
                                          <p:attrName>ppt_y</p:attrName>
                                        </p:attrNameLst>
                                      </p:cBhvr>
                                      <p:tavLst>
                                        <p:tav tm="0" fmla="#ppt_y-sin(pi*$)/27">
                                          <p:val>
                                            <p:fltVal val="0"/>
                                          </p:val>
                                        </p:tav>
                                        <p:tav tm="100000">
                                          <p:val>
                                            <p:fltVal val="1"/>
                                          </p:val>
                                        </p:tav>
                                      </p:tavLst>
                                    </p:anim>
                                    <p:anim calcmode="lin" valueType="num">
                                      <p:cBhvr>
                                        <p:cTn id="12" dur="103" tmFilter="0, 0; 0.125,0.2665; 0.25,0.4; 0.375,0.465; 0.5,0.5;  0.625,0.535; 0.75,0.6; 0.875,0.7335; 1,1">
                                          <p:stCondLst>
                                            <p:cond delay="1035"/>
                                          </p:stCondLst>
                                        </p:cTn>
                                        <p:tgtEl>
                                          <p:spTgt spid="12"/>
                                        </p:tgtEl>
                                        <p:attrNameLst>
                                          <p:attrName>ppt_y</p:attrName>
                                        </p:attrNameLst>
                                      </p:cBhvr>
                                      <p:tavLst>
                                        <p:tav tm="0" fmla="#ppt_y-sin(pi*$)/81">
                                          <p:val>
                                            <p:fltVal val="0"/>
                                          </p:val>
                                        </p:tav>
                                        <p:tav tm="100000">
                                          <p:val>
                                            <p:fltVal val="1"/>
                                          </p:val>
                                        </p:tav>
                                      </p:tavLst>
                                    </p:anim>
                                    <p:animScale>
                                      <p:cBhvr>
                                        <p:cTn id="13" dur="16">
                                          <p:stCondLst>
                                            <p:cond delay="406"/>
                                          </p:stCondLst>
                                        </p:cTn>
                                        <p:tgtEl>
                                          <p:spTgt spid="12"/>
                                        </p:tgtEl>
                                      </p:cBhvr>
                                      <p:to x="100000" y="60000"/>
                                    </p:animScale>
                                    <p:animScale>
                                      <p:cBhvr>
                                        <p:cTn id="14" dur="104" decel="50000">
                                          <p:stCondLst>
                                            <p:cond delay="423"/>
                                          </p:stCondLst>
                                        </p:cTn>
                                        <p:tgtEl>
                                          <p:spTgt spid="12"/>
                                        </p:tgtEl>
                                      </p:cBhvr>
                                      <p:to x="100000" y="100000"/>
                                    </p:animScale>
                                    <p:animScale>
                                      <p:cBhvr>
                                        <p:cTn id="15" dur="16">
                                          <p:stCondLst>
                                            <p:cond delay="820"/>
                                          </p:stCondLst>
                                        </p:cTn>
                                        <p:tgtEl>
                                          <p:spTgt spid="12"/>
                                        </p:tgtEl>
                                      </p:cBhvr>
                                      <p:to x="100000" y="80000"/>
                                    </p:animScale>
                                    <p:animScale>
                                      <p:cBhvr>
                                        <p:cTn id="16" dur="104" decel="50000">
                                          <p:stCondLst>
                                            <p:cond delay="836"/>
                                          </p:stCondLst>
                                        </p:cTn>
                                        <p:tgtEl>
                                          <p:spTgt spid="12"/>
                                        </p:tgtEl>
                                      </p:cBhvr>
                                      <p:to x="100000" y="100000"/>
                                    </p:animScale>
                                    <p:animScale>
                                      <p:cBhvr>
                                        <p:cTn id="17" dur="16">
                                          <p:stCondLst>
                                            <p:cond delay="1026"/>
                                          </p:stCondLst>
                                        </p:cTn>
                                        <p:tgtEl>
                                          <p:spTgt spid="12"/>
                                        </p:tgtEl>
                                      </p:cBhvr>
                                      <p:to x="100000" y="90000"/>
                                    </p:animScale>
                                    <p:animScale>
                                      <p:cBhvr>
                                        <p:cTn id="18" dur="104" decel="50000">
                                          <p:stCondLst>
                                            <p:cond delay="1042"/>
                                          </p:stCondLst>
                                        </p:cTn>
                                        <p:tgtEl>
                                          <p:spTgt spid="12"/>
                                        </p:tgtEl>
                                      </p:cBhvr>
                                      <p:to x="100000" y="100000"/>
                                    </p:animScale>
                                    <p:animScale>
                                      <p:cBhvr>
                                        <p:cTn id="19" dur="16">
                                          <p:stCondLst>
                                            <p:cond delay="1130"/>
                                          </p:stCondLst>
                                        </p:cTn>
                                        <p:tgtEl>
                                          <p:spTgt spid="12"/>
                                        </p:tgtEl>
                                      </p:cBhvr>
                                      <p:to x="100000" y="95000"/>
                                    </p:animScale>
                                    <p:animScale>
                                      <p:cBhvr>
                                        <p:cTn id="20" dur="104" decel="50000">
                                          <p:stCondLst>
                                            <p:cond delay="1146"/>
                                          </p:stCondLst>
                                        </p:cTn>
                                        <p:tgtEl>
                                          <p:spTgt spid="1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ppt_x"/>
                                          </p:val>
                                        </p:tav>
                                        <p:tav tm="100000">
                                          <p:val>
                                            <p:strVal val="#ppt_x"/>
                                          </p:val>
                                        </p:tav>
                                      </p:tavLst>
                                    </p:anim>
                                    <p:anim calcmode="lin" valueType="num">
                                      <p:cBhvr additive="base">
                                        <p:cTn id="44" dur="500" fill="hold"/>
                                        <p:tgtEl>
                                          <p:spTgt spid="1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anim calcmode="lin" valueType="num">
                                      <p:cBhvr additive="base">
                                        <p:cTn id="57" dur="500" fill="hold"/>
                                        <p:tgtEl>
                                          <p:spTgt spid="28"/>
                                        </p:tgtEl>
                                        <p:attrNameLst>
                                          <p:attrName>ppt_x</p:attrName>
                                        </p:attrNameLst>
                                      </p:cBhvr>
                                      <p:tavLst>
                                        <p:tav tm="0">
                                          <p:val>
                                            <p:strVal val="#ppt_x"/>
                                          </p:val>
                                        </p:tav>
                                        <p:tav tm="100000">
                                          <p:val>
                                            <p:strVal val="#ppt_x"/>
                                          </p:val>
                                        </p:tav>
                                      </p:tavLst>
                                    </p:anim>
                                    <p:anim calcmode="lin" valueType="num">
                                      <p:cBhvr additive="base">
                                        <p:cTn id="5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P spid="16" grpId="0"/>
      <p:bldP spid="17" grpId="0"/>
      <p:bldP spid="18" grpId="0"/>
      <p:bldP spid="19" grpId="0"/>
      <p:bldP spid="2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10"/>
          <p:cNvSpPr/>
          <p:nvPr/>
        </p:nvSpPr>
        <p:spPr>
          <a:xfrm>
            <a:off x="1905000" y="6526020"/>
            <a:ext cx="6361408" cy="3419248"/>
          </a:xfrm>
          <a:custGeom>
            <a:avLst/>
            <a:gdLst/>
            <a:ahLst/>
            <a:cxnLst/>
            <a:rect l="l" t="t" r="r" b="b"/>
            <a:pathLst>
              <a:path w="6361408" h="3419248">
                <a:moveTo>
                  <a:pt x="0" y="0"/>
                </a:moveTo>
                <a:lnTo>
                  <a:pt x="6361408" y="0"/>
                </a:lnTo>
                <a:lnTo>
                  <a:pt x="6361408" y="3419248"/>
                </a:lnTo>
                <a:lnTo>
                  <a:pt x="0" y="3419248"/>
                </a:lnTo>
                <a:lnTo>
                  <a:pt x="0" y="0"/>
                </a:lnTo>
                <a:close/>
              </a:path>
            </a:pathLst>
          </a:custGeom>
          <a:blipFill>
            <a:blip r:embed="rId2"/>
            <a:stretch>
              <a:fillRect t="-348" b="-348"/>
            </a:stretch>
          </a:blipFill>
        </p:spPr>
      </p:sp>
      <p:sp>
        <p:nvSpPr>
          <p:cNvPr id="11" name="TextBox 11"/>
          <p:cNvSpPr txBox="1"/>
          <p:nvPr/>
        </p:nvSpPr>
        <p:spPr>
          <a:xfrm>
            <a:off x="2217896" y="658842"/>
            <a:ext cx="13852208" cy="1566544"/>
          </a:xfrm>
          <a:prstGeom prst="rect">
            <a:avLst/>
          </a:prstGeom>
        </p:spPr>
        <p:txBody>
          <a:bodyPr lIns="0" tIns="0" rIns="0" bIns="0" rtlCol="0" anchor="t">
            <a:spAutoFit/>
          </a:bodyPr>
          <a:lstStyle/>
          <a:p>
            <a:pPr algn="ctr">
              <a:lnSpc>
                <a:spcPts val="12880"/>
              </a:lnSpc>
            </a:pPr>
            <a:r>
              <a:rPr lang="en-US" sz="9200" b="1" dirty="0">
                <a:solidFill>
                  <a:srgbClr val="000000"/>
                </a:solidFill>
                <a:latin typeface="Canva Sans Bold"/>
                <a:ea typeface="Canva Sans Bold"/>
                <a:cs typeface="Canva Sans Bold"/>
                <a:sym typeface="Canva Sans Bold"/>
              </a:rPr>
              <a:t>1.Gender Discrimination</a:t>
            </a:r>
          </a:p>
        </p:txBody>
      </p:sp>
      <p:sp>
        <p:nvSpPr>
          <p:cNvPr id="12" name="TextBox 12"/>
          <p:cNvSpPr txBox="1"/>
          <p:nvPr/>
        </p:nvSpPr>
        <p:spPr>
          <a:xfrm>
            <a:off x="0" y="2250600"/>
            <a:ext cx="12196417" cy="1226820"/>
          </a:xfrm>
          <a:prstGeom prst="rect">
            <a:avLst/>
          </a:prstGeom>
        </p:spPr>
        <p:txBody>
          <a:bodyPr lIns="0" tIns="0" rIns="0" bIns="0" rtlCol="0" anchor="t">
            <a:spAutoFit/>
          </a:bodyPr>
          <a:lstStyle/>
          <a:p>
            <a:pPr algn="ctr">
              <a:lnSpc>
                <a:spcPts val="10080"/>
              </a:lnSpc>
            </a:pPr>
            <a:r>
              <a:rPr lang="en-US" sz="7200" b="1" dirty="0">
                <a:solidFill>
                  <a:srgbClr val="000000"/>
                </a:solidFill>
                <a:latin typeface="Canva Sans Bold"/>
                <a:ea typeface="Canva Sans Bold"/>
                <a:cs typeface="Canva Sans Bold"/>
                <a:sym typeface="Canva Sans Bold"/>
              </a:rPr>
              <a:t>1.1. INTRODUCTION:-</a:t>
            </a:r>
          </a:p>
        </p:txBody>
      </p:sp>
      <p:sp>
        <p:nvSpPr>
          <p:cNvPr id="13" name="TextBox 13"/>
          <p:cNvSpPr txBox="1"/>
          <p:nvPr/>
        </p:nvSpPr>
        <p:spPr>
          <a:xfrm>
            <a:off x="381000" y="3752161"/>
            <a:ext cx="17728258" cy="2420856"/>
          </a:xfrm>
          <a:prstGeom prst="rect">
            <a:avLst/>
          </a:prstGeom>
        </p:spPr>
        <p:txBody>
          <a:bodyPr wrap="square" lIns="0" tIns="0" rIns="0" bIns="0" rtlCol="0" anchor="t">
            <a:spAutoFit/>
          </a:bodyPr>
          <a:lstStyle/>
          <a:p>
            <a:pPr algn="just">
              <a:lnSpc>
                <a:spcPts val="4759"/>
              </a:lnSpc>
            </a:pPr>
            <a:r>
              <a:rPr lang="en-US" sz="3399" dirty="0">
                <a:solidFill>
                  <a:schemeClr val="accent5">
                    <a:lumMod val="75000"/>
                  </a:schemeClr>
                </a:solidFill>
                <a:latin typeface="Canva Sans"/>
                <a:ea typeface="Canva Sans"/>
                <a:cs typeface="Canva Sans"/>
                <a:sym typeface="Canva Sans"/>
              </a:rPr>
              <a:t>Gender discrimination refers to the unfair treatment of individuals based on their gender, often resulting in limited opportunities, unequal pay, and restricted access to leadership roles. It is rooted in societal stereotypes and ingrained biases that favor one gender, typically men, over others, primarily women and gender minorities.</a:t>
            </a:r>
          </a:p>
        </p:txBody>
      </p:sp>
      <p:pic>
        <p:nvPicPr>
          <p:cNvPr id="15" name="Picture 14">
            <a:extLst>
              <a:ext uri="{FF2B5EF4-FFF2-40B4-BE49-F238E27FC236}">
                <a16:creationId xmlns:a16="http://schemas.microsoft.com/office/drawing/2014/main" id="{B32181E3-763F-42CD-89A5-1CB26B5B5E4D}"/>
              </a:ext>
            </a:extLst>
          </p:cNvPr>
          <p:cNvPicPr>
            <a:picLocks noChangeAspect="1"/>
          </p:cNvPicPr>
          <p:nvPr/>
        </p:nvPicPr>
        <p:blipFill>
          <a:blip r:embed="rId3"/>
          <a:stretch>
            <a:fillRect/>
          </a:stretch>
        </p:blipFill>
        <p:spPr>
          <a:xfrm>
            <a:off x="9829800" y="6447759"/>
            <a:ext cx="6934200" cy="357304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125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1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ppt_x"/>
                                          </p:val>
                                        </p:tav>
                                        <p:tav tm="100000">
                                          <p:val>
                                            <p:strVal val="#ppt_x"/>
                                          </p:val>
                                        </p:tav>
                                      </p:tavLst>
                                    </p:anim>
                                    <p:anim calcmode="lin" valueType="num">
                                      <p:cBhvr additive="base">
                                        <p:cTn id="31"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1028700" y="499427"/>
            <a:ext cx="15264488" cy="2503170"/>
          </a:xfrm>
          <a:prstGeom prst="rect">
            <a:avLst/>
          </a:prstGeom>
        </p:spPr>
        <p:txBody>
          <a:bodyPr lIns="0" tIns="0" rIns="0" bIns="0" rtlCol="0" anchor="t">
            <a:spAutoFit/>
          </a:bodyPr>
          <a:lstStyle/>
          <a:p>
            <a:pPr algn="ctr">
              <a:lnSpc>
                <a:spcPts val="10080"/>
              </a:lnSpc>
            </a:pPr>
            <a:r>
              <a:rPr lang="en-US" sz="7200" b="1" dirty="0">
                <a:solidFill>
                  <a:srgbClr val="000000"/>
                </a:solidFill>
                <a:latin typeface="Canva Sans Bold"/>
                <a:ea typeface="Canva Sans Bold"/>
                <a:cs typeface="Canva Sans Bold"/>
                <a:sym typeface="Canva Sans Bold"/>
              </a:rPr>
              <a:t>   1.2 Two Metaphors about Gender Discrimination:-</a:t>
            </a:r>
          </a:p>
        </p:txBody>
      </p:sp>
      <p:sp>
        <p:nvSpPr>
          <p:cNvPr id="11" name="TextBox 11"/>
          <p:cNvSpPr txBox="1"/>
          <p:nvPr/>
        </p:nvSpPr>
        <p:spPr>
          <a:xfrm>
            <a:off x="1512451" y="3849113"/>
            <a:ext cx="8850749" cy="874214"/>
          </a:xfrm>
          <a:prstGeom prst="rect">
            <a:avLst/>
          </a:prstGeom>
        </p:spPr>
        <p:txBody>
          <a:bodyPr wrap="square" lIns="0" tIns="0" rIns="0" bIns="0" rtlCol="0" anchor="t">
            <a:spAutoFit/>
          </a:bodyPr>
          <a:lstStyle/>
          <a:p>
            <a:pPr algn="ctr">
              <a:lnSpc>
                <a:spcPts val="7279"/>
              </a:lnSpc>
            </a:pPr>
            <a:r>
              <a:rPr lang="en-US" sz="5199" b="1" dirty="0">
                <a:solidFill>
                  <a:srgbClr val="000000"/>
                </a:solidFill>
                <a:latin typeface="Canva Sans Bold"/>
                <a:ea typeface="Canva Sans Bold"/>
                <a:cs typeface="Canva Sans Bold"/>
                <a:sym typeface="Canva Sans Bold"/>
              </a:rPr>
              <a:t>1.2.1. The Glass Ceiling:- </a:t>
            </a:r>
          </a:p>
        </p:txBody>
      </p:sp>
      <p:sp>
        <p:nvSpPr>
          <p:cNvPr id="12" name="TextBox 12"/>
          <p:cNvSpPr txBox="1"/>
          <p:nvPr/>
        </p:nvSpPr>
        <p:spPr>
          <a:xfrm>
            <a:off x="762000" y="5528211"/>
            <a:ext cx="16014697" cy="4267515"/>
          </a:xfrm>
          <a:prstGeom prst="rect">
            <a:avLst/>
          </a:prstGeom>
        </p:spPr>
        <p:txBody>
          <a:bodyPr wrap="square" lIns="0" tIns="0" rIns="0" bIns="0" rtlCol="0" anchor="t">
            <a:spAutoFit/>
          </a:bodyPr>
          <a:lstStyle/>
          <a:p>
            <a:pPr algn="just">
              <a:lnSpc>
                <a:spcPts val="4760"/>
              </a:lnSpc>
            </a:pPr>
            <a:r>
              <a:rPr lang="en-US" sz="3400" dirty="0">
                <a:solidFill>
                  <a:schemeClr val="accent5">
                    <a:lumMod val="75000"/>
                  </a:schemeClr>
                </a:solidFill>
                <a:latin typeface="Canva Sans"/>
                <a:ea typeface="Canva Sans"/>
                <a:cs typeface="Canva Sans"/>
                <a:sym typeface="Canva Sans"/>
              </a:rPr>
              <a:t>This metaphor represents an invisible barrier that prevents women and minorities from advancing to leadership roles, despite having the qualifications and experience necessary for those positions. It suggests that while women can see the higher positions, societal and organizational structures keep them from reaching those roles, resulting in unequal representation in corporate and political leadership.</a:t>
            </a:r>
          </a:p>
          <a:p>
            <a:pPr algn="ctr">
              <a:lnSpc>
                <a:spcPts val="4760"/>
              </a:lnSpc>
            </a:pPr>
            <a:endParaRPr lang="en-US" sz="3400" dirty="0">
              <a:solidFill>
                <a:srgbClr val="000000"/>
              </a:solidFill>
              <a:latin typeface="Canva Sans"/>
              <a:ea typeface="Canva Sans"/>
              <a:cs typeface="Canva Sans"/>
              <a:sym typeface="Canva Sans"/>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1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5832434" y="1103025"/>
            <a:ext cx="9525" cy="887095"/>
          </a:xfrm>
          <a:prstGeom prst="rect">
            <a:avLst/>
          </a:prstGeom>
        </p:spPr>
        <p:txBody>
          <a:bodyPr lIns="0" tIns="0" rIns="0" bIns="0" rtlCol="0" anchor="t">
            <a:spAutoFit/>
          </a:bodyPr>
          <a:lstStyle/>
          <a:p>
            <a:pPr algn="ctr">
              <a:lnSpc>
                <a:spcPts val="7279"/>
              </a:lnSpc>
            </a:pPr>
            <a:endParaRPr/>
          </a:p>
        </p:txBody>
      </p:sp>
      <p:sp>
        <p:nvSpPr>
          <p:cNvPr id="11" name="TextBox 11"/>
          <p:cNvSpPr txBox="1"/>
          <p:nvPr/>
        </p:nvSpPr>
        <p:spPr>
          <a:xfrm>
            <a:off x="540941" y="1942495"/>
            <a:ext cx="9533118" cy="838835"/>
          </a:xfrm>
          <a:prstGeom prst="rect">
            <a:avLst/>
          </a:prstGeom>
        </p:spPr>
        <p:txBody>
          <a:bodyPr lIns="0" tIns="0" rIns="0" bIns="0" rtlCol="0" anchor="t">
            <a:spAutoFit/>
          </a:bodyPr>
          <a:lstStyle/>
          <a:p>
            <a:pPr algn="ctr">
              <a:lnSpc>
                <a:spcPts val="6759"/>
              </a:lnSpc>
              <a:spcBef>
                <a:spcPct val="0"/>
              </a:spcBef>
            </a:pPr>
            <a:r>
              <a:rPr lang="en-US" sz="5199" b="1" dirty="0">
                <a:solidFill>
                  <a:srgbClr val="000000"/>
                </a:solidFill>
                <a:latin typeface="Open Sauce Bold"/>
                <a:ea typeface="Open Sauce Bold"/>
                <a:cs typeface="Open Sauce Bold"/>
                <a:sym typeface="Open Sauce Bold"/>
              </a:rPr>
              <a:t>1.2.2 The Double Bind:-</a:t>
            </a:r>
          </a:p>
        </p:txBody>
      </p:sp>
      <p:sp>
        <p:nvSpPr>
          <p:cNvPr id="12" name="TextBox 12"/>
          <p:cNvSpPr txBox="1"/>
          <p:nvPr/>
        </p:nvSpPr>
        <p:spPr>
          <a:xfrm>
            <a:off x="990599" y="3762794"/>
            <a:ext cx="15701883" cy="4267515"/>
          </a:xfrm>
          <a:prstGeom prst="rect">
            <a:avLst/>
          </a:prstGeom>
        </p:spPr>
        <p:txBody>
          <a:bodyPr wrap="square" lIns="0" tIns="0" rIns="0" bIns="0" rtlCol="0" anchor="t">
            <a:spAutoFit/>
          </a:bodyPr>
          <a:lstStyle/>
          <a:p>
            <a:pPr algn="just">
              <a:lnSpc>
                <a:spcPts val="4759"/>
              </a:lnSpc>
            </a:pPr>
            <a:r>
              <a:rPr lang="en-US" sz="3399" dirty="0">
                <a:solidFill>
                  <a:schemeClr val="accent5">
                    <a:lumMod val="75000"/>
                  </a:schemeClr>
                </a:solidFill>
                <a:latin typeface="Canva Sans"/>
                <a:ea typeface="Canva Sans"/>
                <a:cs typeface="Canva Sans"/>
                <a:sym typeface="Canva Sans"/>
              </a:rPr>
              <a:t>The double bind describes a situation in which women face conflicting expectations in the workplace. If they conform to traditional feminine roles—being nurturing and cooperative—they are viewed as weak and unsuitable for leadership. However, if they act assertively or decisively, qualities typically associated with leadership, they are criticized for being too aggressive or unfeminine. This contradiction places women in a no-win situation, making it difficult for them to succeed without facing criticism.</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0" y="366484"/>
            <a:ext cx="18288000" cy="2503170"/>
          </a:xfrm>
          <a:prstGeom prst="rect">
            <a:avLst/>
          </a:prstGeom>
        </p:spPr>
        <p:txBody>
          <a:bodyPr lIns="0" tIns="0" rIns="0" bIns="0" rtlCol="0" anchor="t">
            <a:spAutoFit/>
          </a:bodyPr>
          <a:lstStyle/>
          <a:p>
            <a:pPr algn="ctr">
              <a:lnSpc>
                <a:spcPts val="10080"/>
              </a:lnSpc>
            </a:pPr>
            <a:r>
              <a:rPr lang="en-US" sz="7200" b="1" dirty="0">
                <a:solidFill>
                  <a:srgbClr val="000000"/>
                </a:solidFill>
                <a:latin typeface="Canva Sans Bold"/>
                <a:ea typeface="Canva Sans Bold"/>
                <a:cs typeface="Canva Sans Bold"/>
                <a:sym typeface="Canva Sans Bold"/>
              </a:rPr>
              <a:t>     1.3 Ethical Frameworks for Gender Discrimination</a:t>
            </a:r>
          </a:p>
        </p:txBody>
      </p:sp>
      <p:sp>
        <p:nvSpPr>
          <p:cNvPr id="11" name="TextBox 11"/>
          <p:cNvSpPr txBox="1"/>
          <p:nvPr/>
        </p:nvSpPr>
        <p:spPr>
          <a:xfrm>
            <a:off x="990600" y="3343641"/>
            <a:ext cx="15697200" cy="1805302"/>
          </a:xfrm>
          <a:prstGeom prst="rect">
            <a:avLst/>
          </a:prstGeom>
        </p:spPr>
        <p:txBody>
          <a:bodyPr wrap="square" lIns="0" tIns="0" rIns="0" bIns="0" rtlCol="0" anchor="t">
            <a:spAutoFit/>
          </a:bodyPr>
          <a:lstStyle/>
          <a:p>
            <a:pPr algn="just">
              <a:lnSpc>
                <a:spcPts val="4759"/>
              </a:lnSpc>
            </a:pPr>
            <a:r>
              <a:rPr lang="en-US" sz="3399" dirty="0">
                <a:solidFill>
                  <a:schemeClr val="accent5">
                    <a:lumMod val="75000"/>
                  </a:schemeClr>
                </a:solidFill>
                <a:latin typeface="Canva Sans"/>
                <a:ea typeface="Canva Sans"/>
                <a:cs typeface="Canva Sans"/>
                <a:sym typeface="Canva Sans"/>
              </a:rPr>
              <a:t>Human-centered ethics focuses on the impact of gender discrimination on human well-being, arguing that everyone deserves equal treatment and opportunities, regardless of gender.  </a:t>
            </a:r>
          </a:p>
        </p:txBody>
      </p:sp>
      <p:sp>
        <p:nvSpPr>
          <p:cNvPr id="12" name="TextBox 12"/>
          <p:cNvSpPr txBox="1"/>
          <p:nvPr/>
        </p:nvSpPr>
        <p:spPr>
          <a:xfrm>
            <a:off x="762000" y="5622930"/>
            <a:ext cx="7027438" cy="887095"/>
          </a:xfrm>
          <a:prstGeom prst="rect">
            <a:avLst/>
          </a:prstGeom>
        </p:spPr>
        <p:txBody>
          <a:bodyPr lIns="0" tIns="0" rIns="0" bIns="0" rtlCol="0" anchor="t">
            <a:spAutoFit/>
          </a:bodyPr>
          <a:lstStyle/>
          <a:p>
            <a:pPr algn="ctr">
              <a:lnSpc>
                <a:spcPts val="7279"/>
              </a:lnSpc>
            </a:pPr>
            <a:r>
              <a:rPr lang="en-US" sz="5199" b="1" dirty="0">
                <a:solidFill>
                  <a:srgbClr val="000000"/>
                </a:solidFill>
                <a:latin typeface="Canva Sans Bold"/>
                <a:ea typeface="Canva Sans Bold"/>
                <a:cs typeface="Canva Sans Bold"/>
                <a:sym typeface="Canva Sans Bold"/>
              </a:rPr>
              <a:t>1.3.1 Utilitarianism:-</a:t>
            </a:r>
          </a:p>
        </p:txBody>
      </p:sp>
      <p:sp>
        <p:nvSpPr>
          <p:cNvPr id="13" name="TextBox 13"/>
          <p:cNvSpPr txBox="1"/>
          <p:nvPr/>
        </p:nvSpPr>
        <p:spPr>
          <a:xfrm>
            <a:off x="990600" y="6691791"/>
            <a:ext cx="15697200" cy="2420856"/>
          </a:xfrm>
          <a:prstGeom prst="rect">
            <a:avLst/>
          </a:prstGeom>
        </p:spPr>
        <p:txBody>
          <a:bodyPr wrap="square" lIns="0" tIns="0" rIns="0" bIns="0" rtlCol="0" anchor="t">
            <a:spAutoFit/>
          </a:bodyPr>
          <a:lstStyle/>
          <a:p>
            <a:pPr algn="just">
              <a:lnSpc>
                <a:spcPts val="4759"/>
              </a:lnSpc>
            </a:pPr>
            <a:r>
              <a:rPr lang="en-US" sz="3399" dirty="0">
                <a:solidFill>
                  <a:schemeClr val="accent5">
                    <a:lumMod val="75000"/>
                  </a:schemeClr>
                </a:solidFill>
                <a:latin typeface="Canva Sans"/>
                <a:ea typeface="Canva Sans"/>
                <a:cs typeface="Canva Sans"/>
                <a:sym typeface="Canva Sans"/>
              </a:rPr>
              <a:t>It aims to maximize benefits for society by promoting gender equality, ensuring that talent is not wasted due to discriminatory practices. Organizations benefit from diverse perspectives, leading to greater innovation and productivity.</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1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1579617" y="1080980"/>
            <a:ext cx="6887020" cy="887095"/>
          </a:xfrm>
          <a:prstGeom prst="rect">
            <a:avLst/>
          </a:prstGeom>
        </p:spPr>
        <p:txBody>
          <a:bodyPr lIns="0" tIns="0" rIns="0" bIns="0" rtlCol="0" anchor="t">
            <a:spAutoFit/>
          </a:bodyPr>
          <a:lstStyle/>
          <a:p>
            <a:pPr algn="ctr">
              <a:lnSpc>
                <a:spcPts val="7279"/>
              </a:lnSpc>
            </a:pPr>
            <a:r>
              <a:rPr lang="en-US" sz="5199" b="1" dirty="0">
                <a:solidFill>
                  <a:srgbClr val="000000"/>
                </a:solidFill>
                <a:latin typeface="Canva Sans Bold"/>
                <a:ea typeface="Canva Sans Bold"/>
                <a:cs typeface="Canva Sans Bold"/>
                <a:sym typeface="Canva Sans Bold"/>
              </a:rPr>
              <a:t>1.3.2 Rights Ethics:-</a:t>
            </a:r>
          </a:p>
        </p:txBody>
      </p:sp>
      <p:sp>
        <p:nvSpPr>
          <p:cNvPr id="11" name="TextBox 11"/>
          <p:cNvSpPr txBox="1"/>
          <p:nvPr/>
        </p:nvSpPr>
        <p:spPr>
          <a:xfrm>
            <a:off x="1579617" y="2496625"/>
            <a:ext cx="15308345" cy="1805302"/>
          </a:xfrm>
          <a:prstGeom prst="rect">
            <a:avLst/>
          </a:prstGeom>
        </p:spPr>
        <p:txBody>
          <a:bodyPr lIns="0" tIns="0" rIns="0" bIns="0" rtlCol="0" anchor="t">
            <a:spAutoFit/>
          </a:bodyPr>
          <a:lstStyle/>
          <a:p>
            <a:pPr algn="just">
              <a:lnSpc>
                <a:spcPts val="4759"/>
              </a:lnSpc>
            </a:pPr>
            <a:r>
              <a:rPr lang="en-US" sz="3399" dirty="0">
                <a:solidFill>
                  <a:schemeClr val="accent5">
                    <a:lumMod val="75000"/>
                  </a:schemeClr>
                </a:solidFill>
                <a:latin typeface="Canva Sans"/>
                <a:ea typeface="Canva Sans"/>
                <a:cs typeface="Canva Sans"/>
                <a:sym typeface="Canva Sans"/>
              </a:rPr>
              <a:t>Emphasizes the right of individuals to be treated equally and fairly, without discrimination based on gender. Everyone has a right to equal opportunities in education, employment, and leadership.</a:t>
            </a:r>
          </a:p>
        </p:txBody>
      </p:sp>
      <p:sp>
        <p:nvSpPr>
          <p:cNvPr id="12" name="TextBox 12"/>
          <p:cNvSpPr txBox="1"/>
          <p:nvPr/>
        </p:nvSpPr>
        <p:spPr>
          <a:xfrm>
            <a:off x="1579617" y="5098024"/>
            <a:ext cx="6525960" cy="887095"/>
          </a:xfrm>
          <a:prstGeom prst="rect">
            <a:avLst/>
          </a:prstGeom>
        </p:spPr>
        <p:txBody>
          <a:bodyPr lIns="0" tIns="0" rIns="0" bIns="0" rtlCol="0" anchor="t">
            <a:spAutoFit/>
          </a:bodyPr>
          <a:lstStyle/>
          <a:p>
            <a:pPr algn="ctr">
              <a:lnSpc>
                <a:spcPts val="7279"/>
              </a:lnSpc>
            </a:pPr>
            <a:r>
              <a:rPr lang="en-US" sz="5199" b="1" dirty="0">
                <a:solidFill>
                  <a:srgbClr val="000000"/>
                </a:solidFill>
                <a:latin typeface="Canva Sans Bold"/>
                <a:ea typeface="Canva Sans Bold"/>
                <a:cs typeface="Canva Sans Bold"/>
                <a:sym typeface="Canva Sans Bold"/>
              </a:rPr>
              <a:t>1.3.3 Duty Ethics:-</a:t>
            </a:r>
          </a:p>
        </p:txBody>
      </p:sp>
      <p:sp>
        <p:nvSpPr>
          <p:cNvPr id="13" name="TextBox 13"/>
          <p:cNvSpPr txBox="1"/>
          <p:nvPr/>
        </p:nvSpPr>
        <p:spPr>
          <a:xfrm>
            <a:off x="1601675" y="6350277"/>
            <a:ext cx="15334479" cy="2420856"/>
          </a:xfrm>
          <a:prstGeom prst="rect">
            <a:avLst/>
          </a:prstGeom>
        </p:spPr>
        <p:txBody>
          <a:bodyPr lIns="0" tIns="0" rIns="0" bIns="0" rtlCol="0" anchor="t">
            <a:spAutoFit/>
          </a:bodyPr>
          <a:lstStyle/>
          <a:p>
            <a:pPr algn="just">
              <a:lnSpc>
                <a:spcPts val="4759"/>
              </a:lnSpc>
            </a:pPr>
            <a:r>
              <a:rPr lang="en-US" sz="3399" dirty="0">
                <a:solidFill>
                  <a:schemeClr val="accent5">
                    <a:lumMod val="75000"/>
                  </a:schemeClr>
                </a:solidFill>
                <a:latin typeface="Canva Sans"/>
                <a:ea typeface="Canva Sans"/>
                <a:cs typeface="Canva Sans"/>
                <a:sym typeface="Canva Sans"/>
              </a:rPr>
              <a:t>It focuses on the moral duties of individuals and organizations to eliminate gender discrimination and ensure that workplaces are inclusive and fair. This involves creating policies that promote equal pay, access to promotions, and preventing biased practices.</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1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0" y="486015"/>
            <a:ext cx="17974056" cy="2503170"/>
          </a:xfrm>
          <a:prstGeom prst="rect">
            <a:avLst/>
          </a:prstGeom>
        </p:spPr>
        <p:txBody>
          <a:bodyPr lIns="0" tIns="0" rIns="0" bIns="0" rtlCol="0" anchor="t">
            <a:spAutoFit/>
          </a:bodyPr>
          <a:lstStyle/>
          <a:p>
            <a:pPr algn="ctr">
              <a:lnSpc>
                <a:spcPts val="10080"/>
              </a:lnSpc>
            </a:pPr>
            <a:r>
              <a:rPr lang="en-US" sz="7200" b="1" dirty="0">
                <a:solidFill>
                  <a:srgbClr val="000000"/>
                </a:solidFill>
                <a:latin typeface="Canva Sans Bold"/>
                <a:ea typeface="Canva Sans Bold"/>
                <a:cs typeface="Canva Sans Bold"/>
                <a:sym typeface="Canva Sans Bold"/>
              </a:rPr>
              <a:t>        1.4 Religious Perspectives on Gender Discrimination</a:t>
            </a:r>
          </a:p>
        </p:txBody>
      </p:sp>
      <p:sp>
        <p:nvSpPr>
          <p:cNvPr id="11" name="TextBox 11"/>
          <p:cNvSpPr txBox="1"/>
          <p:nvPr/>
        </p:nvSpPr>
        <p:spPr>
          <a:xfrm>
            <a:off x="1028700" y="3483924"/>
            <a:ext cx="9412605" cy="887095"/>
          </a:xfrm>
          <a:prstGeom prst="rect">
            <a:avLst/>
          </a:prstGeom>
        </p:spPr>
        <p:txBody>
          <a:bodyPr lIns="0" tIns="0" rIns="0" bIns="0" rtlCol="0" anchor="t">
            <a:spAutoFit/>
          </a:bodyPr>
          <a:lstStyle/>
          <a:p>
            <a:pPr algn="ctr">
              <a:lnSpc>
                <a:spcPts val="7279"/>
              </a:lnSpc>
            </a:pPr>
            <a:r>
              <a:rPr lang="en-US" sz="5199" b="1" dirty="0">
                <a:solidFill>
                  <a:srgbClr val="000000"/>
                </a:solidFill>
                <a:latin typeface="Canva Sans Bold"/>
                <a:ea typeface="Canva Sans Bold"/>
                <a:cs typeface="Canva Sans Bold"/>
                <a:sym typeface="Canva Sans Bold"/>
              </a:rPr>
              <a:t>1.4.1 Judeo-Christian Ethics:-</a:t>
            </a:r>
          </a:p>
        </p:txBody>
      </p:sp>
      <p:sp>
        <p:nvSpPr>
          <p:cNvPr id="12" name="TextBox 12"/>
          <p:cNvSpPr txBox="1"/>
          <p:nvPr/>
        </p:nvSpPr>
        <p:spPr>
          <a:xfrm>
            <a:off x="1028700" y="4846649"/>
            <a:ext cx="16230600" cy="1180465"/>
          </a:xfrm>
          <a:prstGeom prst="rect">
            <a:avLst/>
          </a:prstGeom>
        </p:spPr>
        <p:txBody>
          <a:bodyPr lIns="0" tIns="0" rIns="0" bIns="0" rtlCol="0" anchor="t">
            <a:spAutoFit/>
          </a:bodyPr>
          <a:lstStyle/>
          <a:p>
            <a:pPr algn="just">
              <a:lnSpc>
                <a:spcPts val="4759"/>
              </a:lnSpc>
            </a:pPr>
            <a:r>
              <a:rPr lang="en-US" sz="3399" dirty="0">
                <a:solidFill>
                  <a:schemeClr val="accent5">
                    <a:lumMod val="75000"/>
                  </a:schemeClr>
                </a:solidFill>
                <a:latin typeface="Canva Sans"/>
                <a:ea typeface="Canva Sans"/>
                <a:cs typeface="Canva Sans"/>
                <a:sym typeface="Canva Sans"/>
              </a:rPr>
              <a:t>These traditions emphasize that all human beings are created equal in the image of God, advocating for the dignity and worth of both men and women.</a:t>
            </a:r>
          </a:p>
        </p:txBody>
      </p:sp>
      <p:sp>
        <p:nvSpPr>
          <p:cNvPr id="13" name="TextBox 13"/>
          <p:cNvSpPr txBox="1"/>
          <p:nvPr/>
        </p:nvSpPr>
        <p:spPr>
          <a:xfrm>
            <a:off x="0" y="6141414"/>
            <a:ext cx="5828034" cy="887095"/>
          </a:xfrm>
          <a:prstGeom prst="rect">
            <a:avLst/>
          </a:prstGeom>
        </p:spPr>
        <p:txBody>
          <a:bodyPr lIns="0" tIns="0" rIns="0" bIns="0" rtlCol="0" anchor="t">
            <a:spAutoFit/>
          </a:bodyPr>
          <a:lstStyle/>
          <a:p>
            <a:pPr algn="ctr">
              <a:lnSpc>
                <a:spcPts val="7279"/>
              </a:lnSpc>
            </a:pPr>
            <a:r>
              <a:rPr lang="en-US" sz="5199" b="1" dirty="0">
                <a:solidFill>
                  <a:srgbClr val="000000"/>
                </a:solidFill>
                <a:latin typeface="Canva Sans Bold"/>
                <a:ea typeface="Canva Sans Bold"/>
                <a:cs typeface="Canva Sans Bold"/>
                <a:sym typeface="Canva Sans Bold"/>
              </a:rPr>
              <a:t>1.4.2 Islam:-</a:t>
            </a:r>
          </a:p>
        </p:txBody>
      </p:sp>
      <p:sp>
        <p:nvSpPr>
          <p:cNvPr id="14" name="TextBox 14"/>
          <p:cNvSpPr txBox="1"/>
          <p:nvPr/>
        </p:nvSpPr>
        <p:spPr>
          <a:xfrm>
            <a:off x="1028700" y="7171384"/>
            <a:ext cx="16230600" cy="1805302"/>
          </a:xfrm>
          <a:prstGeom prst="rect">
            <a:avLst/>
          </a:prstGeom>
        </p:spPr>
        <p:txBody>
          <a:bodyPr lIns="0" tIns="0" rIns="0" bIns="0" rtlCol="0" anchor="t">
            <a:spAutoFit/>
          </a:bodyPr>
          <a:lstStyle/>
          <a:p>
            <a:pPr algn="just">
              <a:lnSpc>
                <a:spcPts val="4759"/>
              </a:lnSpc>
            </a:pPr>
            <a:r>
              <a:rPr lang="en-US" sz="3399" dirty="0">
                <a:solidFill>
                  <a:schemeClr val="accent5">
                    <a:lumMod val="75000"/>
                  </a:schemeClr>
                </a:solidFill>
                <a:latin typeface="Canva Sans"/>
                <a:ea typeface="Canva Sans"/>
                <a:cs typeface="Canva Sans"/>
                <a:sym typeface="Canva Sans"/>
              </a:rPr>
              <a:t>Islam emphasizes equality and fairness between genders, asserting that men and women have complementary roles but deserve equal rights and opportunities.</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1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3">
                                            <p:txEl>
                                              <p:pRg st="0" end="0"/>
                                            </p:txEl>
                                          </p:spTgt>
                                        </p:tgtEl>
                                        <p:attrNameLst>
                                          <p:attrName>style.visibility</p:attrName>
                                        </p:attrNameLst>
                                      </p:cBhvr>
                                      <p:to>
                                        <p:strVal val="visible"/>
                                      </p:to>
                                    </p:set>
                                    <p:animEffect transition="in" filter="wipe(left)">
                                      <p:cBhvr>
                                        <p:cTn id="24" dur="1500"/>
                                        <p:tgtEl>
                                          <p:spTgt spid="13">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47"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build="p"/>
      <p:bldP spid="14" grpId="0"/>
    </p:bldLst>
  </p:timing>
</p:sld>
</file>

<file path=ppt/theme/theme1.xml><?xml version="1.0" encoding="utf-8"?>
<a:theme xmlns:a="http://schemas.openxmlformats.org/drawingml/2006/main" name="Gallery">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docProps/app.xml><?xml version="1.0" encoding="utf-8"?>
<Properties xmlns="http://schemas.openxmlformats.org/officeDocument/2006/extended-properties" xmlns:vt="http://schemas.openxmlformats.org/officeDocument/2006/docPropsVTypes">
  <Template>DE presentation</Template>
  <TotalTime>24</TotalTime>
  <Words>1558</Words>
  <Application>Microsoft Office PowerPoint</Application>
  <PresentationFormat>Custom</PresentationFormat>
  <Paragraphs>143</Paragraphs>
  <Slides>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Codec Pro ExtraBold</vt:lpstr>
      <vt:lpstr>Arial Black</vt:lpstr>
      <vt:lpstr>Canva Sans Bold</vt:lpstr>
      <vt:lpstr>Canva Sans</vt:lpstr>
      <vt:lpstr>Arial</vt:lpstr>
      <vt:lpstr>Open Sauce Bold</vt:lpstr>
      <vt:lpstr>Open Sauce</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ashir</dc:creator>
  <cp:lastModifiedBy>ashir</cp:lastModifiedBy>
  <cp:revision>3</cp:revision>
  <dcterms:created xsi:type="dcterms:W3CDTF">2024-09-28T09:41:54Z</dcterms:created>
  <dcterms:modified xsi:type="dcterms:W3CDTF">2024-09-30T19:17:56Z</dcterms:modified>
  <dc:identifier>DAGRlPoiftU</dc:identifier>
</cp:coreProperties>
</file>